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  <p:sldMasterId id="2147483667" r:id="rId2"/>
  </p:sldMasterIdLst>
  <p:notesMasterIdLst>
    <p:notesMasterId r:id="rId29"/>
  </p:notesMasterIdLst>
  <p:sldIdLst>
    <p:sldId id="256" r:id="rId3"/>
    <p:sldId id="264" r:id="rId4"/>
    <p:sldId id="261" r:id="rId5"/>
    <p:sldId id="260" r:id="rId6"/>
    <p:sldId id="263" r:id="rId7"/>
    <p:sldId id="265" r:id="rId8"/>
    <p:sldId id="268" r:id="rId9"/>
    <p:sldId id="269" r:id="rId10"/>
    <p:sldId id="278" r:id="rId11"/>
    <p:sldId id="262" r:id="rId12"/>
    <p:sldId id="275" r:id="rId13"/>
    <p:sldId id="270" r:id="rId14"/>
    <p:sldId id="285" r:id="rId15"/>
    <p:sldId id="271" r:id="rId16"/>
    <p:sldId id="272" r:id="rId17"/>
    <p:sldId id="281" r:id="rId18"/>
    <p:sldId id="282" r:id="rId19"/>
    <p:sldId id="273" r:id="rId20"/>
    <p:sldId id="280" r:id="rId21"/>
    <p:sldId id="284" r:id="rId22"/>
    <p:sldId id="287" r:id="rId23"/>
    <p:sldId id="279" r:id="rId24"/>
    <p:sldId id="286" r:id="rId25"/>
    <p:sldId id="277" r:id="rId26"/>
    <p:sldId id="274" r:id="rId27"/>
    <p:sldId id="276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F4CC14-F654-4546-9613-210B3FDDC6AE}">
  <a:tblStyle styleId="{2CF4CC14-F654-4546-9613-210B3FDDC6AE}" styleName="Table_0"/>
  <a:tblStyle styleId="{917641C2-2A2D-421A-BD43-B7491F2C6553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5F3C005-32F6-416E-AC50-C820C6D8C003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CF4E8"/>
          </a:solidFill>
        </a:fill>
      </a:tcStyle>
    </a:wholeTbl>
    <a:band1H>
      <a:tcStyle>
        <a:tcBdr/>
        <a:fill>
          <a:solidFill>
            <a:srgbClr val="D6E9CD"/>
          </a:solidFill>
        </a:fill>
      </a:tcStyle>
    </a:band1H>
    <a:band1V>
      <a:tcStyle>
        <a:tcBdr/>
        <a:fill>
          <a:solidFill>
            <a:srgbClr val="D6E9CD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78A131A5-1CBF-4706-AF69-1AAF3D9F48D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4"/>
    <p:restoredTop sz="94690"/>
  </p:normalViewPr>
  <p:slideViewPr>
    <p:cSldViewPr snapToGrid="0">
      <p:cViewPr>
        <p:scale>
          <a:sx n="120" d="100"/>
          <a:sy n="120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-2085975" y="992188"/>
            <a:ext cx="8843963" cy="4975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78261" y="7124606"/>
            <a:ext cx="3980527" cy="1750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120219" y="8716286"/>
            <a:ext cx="544054" cy="2474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ru"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356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ru-RU" sz="1000" dirty="0" smtClean="0">
                <a:latin typeface="+mn-lt"/>
              </a:rPr>
              <a:t>Обновление конфигураций сервера запускается </a:t>
            </a:r>
            <a:r>
              <a:rPr lang="ru-RU" sz="1000" b="1" dirty="0" smtClean="0">
                <a:latin typeface="+mn-lt"/>
              </a:rPr>
              <a:t>только</a:t>
            </a:r>
            <a:r>
              <a:rPr lang="ru-RU" sz="1000" dirty="0" smtClean="0">
                <a:latin typeface="+mn-lt"/>
              </a:rPr>
              <a:t> если есть изменения в </a:t>
            </a:r>
            <a:r>
              <a:rPr lang="ru-RU" sz="1000" dirty="0" err="1" smtClean="0">
                <a:latin typeface="+mn-lt"/>
              </a:rPr>
              <a:t>репозитории</a:t>
            </a:r>
            <a:r>
              <a:rPr lang="ru-RU" sz="1000" dirty="0" smtClean="0">
                <a:latin typeface="+mn-lt"/>
              </a:rPr>
              <a:t>, обычно запускается настроенный </a:t>
            </a:r>
            <a:r>
              <a:rPr lang="en-US" sz="1000" dirty="0" smtClean="0">
                <a:latin typeface="+mn-lt"/>
              </a:rPr>
              <a:t>&lt;hostname&gt;.yml</a:t>
            </a:r>
            <a:r>
              <a:rPr lang="en-US" sz="1000" dirty="0" smtClean="0">
                <a:solidFill>
                  <a:srgbClr val="555555"/>
                </a:solidFill>
                <a:latin typeface="+mn-lt"/>
              </a:rPr>
              <a:t> </a:t>
            </a:r>
            <a:r>
              <a:rPr lang="ru-RU" sz="1000" dirty="0" smtClean="0">
                <a:latin typeface="+mn-lt"/>
              </a:rPr>
              <a:t>или</a:t>
            </a:r>
            <a:r>
              <a:rPr lang="ru-RU" sz="1000" dirty="0" smtClean="0">
                <a:solidFill>
                  <a:srgbClr val="555555"/>
                </a:solidFill>
                <a:latin typeface="+mn-lt"/>
              </a:rPr>
              <a:t> </a:t>
            </a:r>
            <a:r>
              <a:rPr lang="en-US" sz="1000" dirty="0" smtClean="0">
                <a:latin typeface="+mn-lt"/>
              </a:rPr>
              <a:t>local.yml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156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746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2065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78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702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871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5966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44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133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335560" y="9841435"/>
            <a:ext cx="563197" cy="1914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-452438" y="641350"/>
            <a:ext cx="8010526" cy="4505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551627" y="5342507"/>
            <a:ext cx="5804921" cy="2453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353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441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0250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238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584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335560" y="9841435"/>
            <a:ext cx="563197" cy="1914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-452438" y="641350"/>
            <a:ext cx="8010526" cy="4505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551627" y="5342507"/>
            <a:ext cx="5804921" cy="2453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1154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804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433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122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9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9041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759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99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-146050" y="573088"/>
            <a:ext cx="7156450" cy="402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55358" y="4913444"/>
            <a:ext cx="5844151" cy="12099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ru" sz="1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120219" y="8792732"/>
            <a:ext cx="544054" cy="171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ru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412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28" y="8572"/>
            <a:ext cx="9146857" cy="512635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0" y="1"/>
            <a:ext cx="161982" cy="121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8614314" y="27945"/>
            <a:ext cx="301289" cy="935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608512" y="1531333"/>
            <a:ext cx="5916582" cy="18281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alibri"/>
              <a:buNone/>
              <a:defRPr sz="59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6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200" marR="0" lvl="6" indent="-12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8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4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571203" y="255534"/>
            <a:ext cx="1381716" cy="265649"/>
            <a:chOff x="3321525" y="-965250"/>
            <a:chExt cx="2584449" cy="496886"/>
          </a:xfrm>
        </p:grpSpPr>
        <p:sp>
          <p:nvSpPr>
            <p:cNvPr id="66" name="Shape 66"/>
            <p:cNvSpPr/>
            <p:nvPr/>
          </p:nvSpPr>
          <p:spPr>
            <a:xfrm>
              <a:off x="3958112" y="-900162"/>
              <a:ext cx="1947862" cy="276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429" y="66666"/>
                  </a:moveTo>
                  <a:cubicBezTo>
                    <a:pt x="115357" y="78333"/>
                    <a:pt x="118143" y="103333"/>
                    <a:pt x="120000" y="118333"/>
                  </a:cubicBezTo>
                  <a:cubicBezTo>
                    <a:pt x="114661" y="118333"/>
                    <a:pt x="114661" y="118333"/>
                    <a:pt x="114661" y="118333"/>
                  </a:cubicBezTo>
                  <a:cubicBezTo>
                    <a:pt x="114197" y="111666"/>
                    <a:pt x="113733" y="101666"/>
                    <a:pt x="111876" y="83333"/>
                  </a:cubicBezTo>
                  <a:cubicBezTo>
                    <a:pt x="109555" y="56666"/>
                    <a:pt x="109555" y="56666"/>
                    <a:pt x="109555" y="56666"/>
                  </a:cubicBezTo>
                  <a:cubicBezTo>
                    <a:pt x="111644" y="36666"/>
                    <a:pt x="111644" y="36666"/>
                    <a:pt x="111644" y="36666"/>
                  </a:cubicBezTo>
                  <a:cubicBezTo>
                    <a:pt x="112804" y="25000"/>
                    <a:pt x="114429" y="10000"/>
                    <a:pt x="114893" y="1666"/>
                  </a:cubicBezTo>
                  <a:cubicBezTo>
                    <a:pt x="118839" y="1666"/>
                    <a:pt x="118839" y="1666"/>
                    <a:pt x="118839" y="1666"/>
                  </a:cubicBezTo>
                  <a:cubicBezTo>
                    <a:pt x="118839" y="1666"/>
                    <a:pt x="118839" y="1666"/>
                    <a:pt x="118839" y="1666"/>
                  </a:cubicBezTo>
                  <a:cubicBezTo>
                    <a:pt x="117214" y="8333"/>
                    <a:pt x="114661" y="26666"/>
                    <a:pt x="113965" y="31666"/>
                  </a:cubicBezTo>
                  <a:cubicBezTo>
                    <a:pt x="112340" y="45000"/>
                    <a:pt x="112340" y="45000"/>
                    <a:pt x="112340" y="45000"/>
                  </a:cubicBezTo>
                  <a:lnTo>
                    <a:pt x="114429" y="66666"/>
                  </a:lnTo>
                  <a:close/>
                  <a:moveTo>
                    <a:pt x="105609" y="15000"/>
                  </a:moveTo>
                  <a:cubicBezTo>
                    <a:pt x="105609" y="8333"/>
                    <a:pt x="105609" y="6666"/>
                    <a:pt x="104680" y="5000"/>
                  </a:cubicBezTo>
                  <a:cubicBezTo>
                    <a:pt x="104680" y="1666"/>
                    <a:pt x="104680" y="1666"/>
                    <a:pt x="104680" y="1666"/>
                  </a:cubicBezTo>
                  <a:cubicBezTo>
                    <a:pt x="110019" y="1666"/>
                    <a:pt x="110019" y="1666"/>
                    <a:pt x="110019" y="1666"/>
                  </a:cubicBezTo>
                  <a:cubicBezTo>
                    <a:pt x="110019" y="5000"/>
                    <a:pt x="110019" y="5000"/>
                    <a:pt x="110019" y="5000"/>
                  </a:cubicBezTo>
                  <a:cubicBezTo>
                    <a:pt x="109323" y="6666"/>
                    <a:pt x="109090" y="8333"/>
                    <a:pt x="109090" y="15000"/>
                  </a:cubicBezTo>
                  <a:cubicBezTo>
                    <a:pt x="109090" y="105000"/>
                    <a:pt x="109090" y="105000"/>
                    <a:pt x="109090" y="105000"/>
                  </a:cubicBezTo>
                  <a:cubicBezTo>
                    <a:pt x="109090" y="111666"/>
                    <a:pt x="109323" y="113333"/>
                    <a:pt x="110019" y="113333"/>
                  </a:cubicBezTo>
                  <a:cubicBezTo>
                    <a:pt x="110019" y="118333"/>
                    <a:pt x="110019" y="118333"/>
                    <a:pt x="110019" y="118333"/>
                  </a:cubicBezTo>
                  <a:cubicBezTo>
                    <a:pt x="104680" y="118333"/>
                    <a:pt x="104680" y="118333"/>
                    <a:pt x="104680" y="118333"/>
                  </a:cubicBezTo>
                  <a:cubicBezTo>
                    <a:pt x="104680" y="113333"/>
                    <a:pt x="104680" y="113333"/>
                    <a:pt x="104680" y="113333"/>
                  </a:cubicBezTo>
                  <a:cubicBezTo>
                    <a:pt x="105609" y="113333"/>
                    <a:pt x="105609" y="111666"/>
                    <a:pt x="105609" y="105000"/>
                  </a:cubicBezTo>
                  <a:lnTo>
                    <a:pt x="105609" y="15000"/>
                  </a:lnTo>
                  <a:close/>
                  <a:moveTo>
                    <a:pt x="97717" y="58333"/>
                  </a:moveTo>
                  <a:cubicBezTo>
                    <a:pt x="91450" y="58333"/>
                    <a:pt x="91450" y="58333"/>
                    <a:pt x="91450" y="58333"/>
                  </a:cubicBezTo>
                  <a:cubicBezTo>
                    <a:pt x="91450" y="105000"/>
                    <a:pt x="91450" y="105000"/>
                    <a:pt x="91450" y="105000"/>
                  </a:cubicBezTo>
                  <a:cubicBezTo>
                    <a:pt x="91450" y="111666"/>
                    <a:pt x="91682" y="113333"/>
                    <a:pt x="92379" y="113333"/>
                  </a:cubicBezTo>
                  <a:cubicBezTo>
                    <a:pt x="92379" y="118333"/>
                    <a:pt x="92379" y="118333"/>
                    <a:pt x="92379" y="118333"/>
                  </a:cubicBezTo>
                  <a:cubicBezTo>
                    <a:pt x="87272" y="118333"/>
                    <a:pt x="87272" y="118333"/>
                    <a:pt x="87272" y="118333"/>
                  </a:cubicBezTo>
                  <a:cubicBezTo>
                    <a:pt x="87272" y="113333"/>
                    <a:pt x="87272" y="113333"/>
                    <a:pt x="87272" y="113333"/>
                  </a:cubicBezTo>
                  <a:cubicBezTo>
                    <a:pt x="87969" y="113333"/>
                    <a:pt x="88201" y="111666"/>
                    <a:pt x="88201" y="105000"/>
                  </a:cubicBezTo>
                  <a:cubicBezTo>
                    <a:pt x="88201" y="15000"/>
                    <a:pt x="88201" y="15000"/>
                    <a:pt x="88201" y="15000"/>
                  </a:cubicBezTo>
                  <a:cubicBezTo>
                    <a:pt x="88201" y="8333"/>
                    <a:pt x="87969" y="6666"/>
                    <a:pt x="87272" y="5000"/>
                  </a:cubicBezTo>
                  <a:cubicBezTo>
                    <a:pt x="87272" y="1666"/>
                    <a:pt x="87272" y="1666"/>
                    <a:pt x="87272" y="1666"/>
                  </a:cubicBezTo>
                  <a:cubicBezTo>
                    <a:pt x="92379" y="1666"/>
                    <a:pt x="92379" y="1666"/>
                    <a:pt x="92379" y="1666"/>
                  </a:cubicBezTo>
                  <a:cubicBezTo>
                    <a:pt x="92379" y="5000"/>
                    <a:pt x="92379" y="5000"/>
                    <a:pt x="92379" y="5000"/>
                  </a:cubicBezTo>
                  <a:cubicBezTo>
                    <a:pt x="91682" y="6666"/>
                    <a:pt x="91450" y="8333"/>
                    <a:pt x="91450" y="15000"/>
                  </a:cubicBezTo>
                  <a:cubicBezTo>
                    <a:pt x="91450" y="50000"/>
                    <a:pt x="91450" y="50000"/>
                    <a:pt x="91450" y="50000"/>
                  </a:cubicBezTo>
                  <a:cubicBezTo>
                    <a:pt x="97717" y="50000"/>
                    <a:pt x="97717" y="50000"/>
                    <a:pt x="97717" y="50000"/>
                  </a:cubicBezTo>
                  <a:cubicBezTo>
                    <a:pt x="97717" y="15000"/>
                    <a:pt x="97717" y="15000"/>
                    <a:pt x="97717" y="15000"/>
                  </a:cubicBezTo>
                  <a:cubicBezTo>
                    <a:pt x="97717" y="8333"/>
                    <a:pt x="97717" y="6666"/>
                    <a:pt x="96789" y="5000"/>
                  </a:cubicBezTo>
                  <a:cubicBezTo>
                    <a:pt x="96789" y="1666"/>
                    <a:pt x="96789" y="1666"/>
                    <a:pt x="96789" y="1666"/>
                  </a:cubicBezTo>
                  <a:cubicBezTo>
                    <a:pt x="102127" y="1666"/>
                    <a:pt x="102127" y="1666"/>
                    <a:pt x="102127" y="1666"/>
                  </a:cubicBezTo>
                  <a:cubicBezTo>
                    <a:pt x="102127" y="5000"/>
                    <a:pt x="102127" y="5000"/>
                    <a:pt x="102127" y="5000"/>
                  </a:cubicBezTo>
                  <a:cubicBezTo>
                    <a:pt x="101431" y="6666"/>
                    <a:pt x="101199" y="8333"/>
                    <a:pt x="101199" y="15000"/>
                  </a:cubicBezTo>
                  <a:cubicBezTo>
                    <a:pt x="101199" y="105000"/>
                    <a:pt x="101199" y="105000"/>
                    <a:pt x="101199" y="105000"/>
                  </a:cubicBezTo>
                  <a:cubicBezTo>
                    <a:pt x="101199" y="111666"/>
                    <a:pt x="101431" y="113333"/>
                    <a:pt x="102127" y="113333"/>
                  </a:cubicBezTo>
                  <a:cubicBezTo>
                    <a:pt x="102127" y="118333"/>
                    <a:pt x="102127" y="118333"/>
                    <a:pt x="102127" y="118333"/>
                  </a:cubicBezTo>
                  <a:cubicBezTo>
                    <a:pt x="96789" y="118333"/>
                    <a:pt x="96789" y="118333"/>
                    <a:pt x="96789" y="118333"/>
                  </a:cubicBezTo>
                  <a:cubicBezTo>
                    <a:pt x="96789" y="113333"/>
                    <a:pt x="96789" y="113333"/>
                    <a:pt x="96789" y="113333"/>
                  </a:cubicBezTo>
                  <a:cubicBezTo>
                    <a:pt x="97717" y="113333"/>
                    <a:pt x="97717" y="111666"/>
                    <a:pt x="97717" y="105000"/>
                  </a:cubicBezTo>
                  <a:lnTo>
                    <a:pt x="97717" y="58333"/>
                  </a:lnTo>
                  <a:close/>
                  <a:moveTo>
                    <a:pt x="79613" y="68333"/>
                  </a:moveTo>
                  <a:cubicBezTo>
                    <a:pt x="77524" y="21666"/>
                    <a:pt x="77524" y="21666"/>
                    <a:pt x="77524" y="21666"/>
                  </a:cubicBezTo>
                  <a:cubicBezTo>
                    <a:pt x="75203" y="68333"/>
                    <a:pt x="75203" y="68333"/>
                    <a:pt x="75203" y="68333"/>
                  </a:cubicBezTo>
                  <a:lnTo>
                    <a:pt x="79613" y="68333"/>
                  </a:lnTo>
                  <a:close/>
                  <a:moveTo>
                    <a:pt x="81702" y="118333"/>
                  </a:moveTo>
                  <a:cubicBezTo>
                    <a:pt x="81702" y="111666"/>
                    <a:pt x="81237" y="100000"/>
                    <a:pt x="80773" y="90000"/>
                  </a:cubicBezTo>
                  <a:cubicBezTo>
                    <a:pt x="80077" y="75000"/>
                    <a:pt x="80077" y="75000"/>
                    <a:pt x="80077" y="75000"/>
                  </a:cubicBezTo>
                  <a:cubicBezTo>
                    <a:pt x="74970" y="75000"/>
                    <a:pt x="74970" y="75000"/>
                    <a:pt x="74970" y="75000"/>
                  </a:cubicBezTo>
                  <a:cubicBezTo>
                    <a:pt x="74274" y="86666"/>
                    <a:pt x="74042" y="96666"/>
                    <a:pt x="73810" y="103333"/>
                  </a:cubicBezTo>
                  <a:cubicBezTo>
                    <a:pt x="73578" y="110000"/>
                    <a:pt x="73346" y="115000"/>
                    <a:pt x="73346" y="118333"/>
                  </a:cubicBezTo>
                  <a:cubicBezTo>
                    <a:pt x="70328" y="118333"/>
                    <a:pt x="70328" y="118333"/>
                    <a:pt x="70328" y="118333"/>
                  </a:cubicBezTo>
                  <a:cubicBezTo>
                    <a:pt x="70793" y="113333"/>
                    <a:pt x="71489" y="103333"/>
                    <a:pt x="72649" y="83333"/>
                  </a:cubicBezTo>
                  <a:cubicBezTo>
                    <a:pt x="75667" y="30000"/>
                    <a:pt x="75667" y="30000"/>
                    <a:pt x="75667" y="30000"/>
                  </a:cubicBezTo>
                  <a:cubicBezTo>
                    <a:pt x="76363" y="18333"/>
                    <a:pt x="76363" y="15000"/>
                    <a:pt x="76363" y="11666"/>
                  </a:cubicBezTo>
                  <a:cubicBezTo>
                    <a:pt x="76363" y="10000"/>
                    <a:pt x="76363" y="6666"/>
                    <a:pt x="75435" y="5000"/>
                  </a:cubicBezTo>
                  <a:cubicBezTo>
                    <a:pt x="75435" y="1666"/>
                    <a:pt x="75435" y="1666"/>
                    <a:pt x="75435" y="1666"/>
                  </a:cubicBezTo>
                  <a:cubicBezTo>
                    <a:pt x="80077" y="1666"/>
                    <a:pt x="80077" y="1666"/>
                    <a:pt x="80077" y="1666"/>
                  </a:cubicBezTo>
                  <a:cubicBezTo>
                    <a:pt x="80309" y="5000"/>
                    <a:pt x="80309" y="8333"/>
                    <a:pt x="80773" y="18333"/>
                  </a:cubicBezTo>
                  <a:cubicBezTo>
                    <a:pt x="84255" y="88333"/>
                    <a:pt x="84255" y="88333"/>
                    <a:pt x="84255" y="88333"/>
                  </a:cubicBezTo>
                  <a:cubicBezTo>
                    <a:pt x="84951" y="101666"/>
                    <a:pt x="85647" y="113333"/>
                    <a:pt x="85880" y="118333"/>
                  </a:cubicBezTo>
                  <a:lnTo>
                    <a:pt x="81702" y="118333"/>
                  </a:lnTo>
                  <a:close/>
                  <a:moveTo>
                    <a:pt x="63365" y="110000"/>
                  </a:moveTo>
                  <a:cubicBezTo>
                    <a:pt x="65454" y="110000"/>
                    <a:pt x="66382" y="100000"/>
                    <a:pt x="66382" y="80000"/>
                  </a:cubicBezTo>
                  <a:cubicBezTo>
                    <a:pt x="66382" y="61666"/>
                    <a:pt x="65686" y="50000"/>
                    <a:pt x="62901" y="50000"/>
                  </a:cubicBezTo>
                  <a:cubicBezTo>
                    <a:pt x="61508" y="50000"/>
                    <a:pt x="61508" y="50000"/>
                    <a:pt x="61508" y="50000"/>
                  </a:cubicBezTo>
                  <a:cubicBezTo>
                    <a:pt x="61508" y="100000"/>
                    <a:pt x="61508" y="100000"/>
                    <a:pt x="61508" y="100000"/>
                  </a:cubicBezTo>
                  <a:cubicBezTo>
                    <a:pt x="61508" y="108333"/>
                    <a:pt x="61740" y="110000"/>
                    <a:pt x="62901" y="110000"/>
                  </a:cubicBezTo>
                  <a:lnTo>
                    <a:pt x="63365" y="110000"/>
                  </a:lnTo>
                  <a:close/>
                  <a:moveTo>
                    <a:pt x="62669" y="8333"/>
                  </a:moveTo>
                  <a:cubicBezTo>
                    <a:pt x="61508" y="8333"/>
                    <a:pt x="61508" y="10000"/>
                    <a:pt x="61508" y="15000"/>
                  </a:cubicBezTo>
                  <a:cubicBezTo>
                    <a:pt x="61508" y="43333"/>
                    <a:pt x="61508" y="43333"/>
                    <a:pt x="61508" y="43333"/>
                  </a:cubicBezTo>
                  <a:cubicBezTo>
                    <a:pt x="62437" y="43333"/>
                    <a:pt x="62437" y="43333"/>
                    <a:pt x="62437" y="43333"/>
                  </a:cubicBezTo>
                  <a:cubicBezTo>
                    <a:pt x="66847" y="43333"/>
                    <a:pt x="69864" y="46666"/>
                    <a:pt x="69864" y="78333"/>
                  </a:cubicBezTo>
                  <a:cubicBezTo>
                    <a:pt x="69864" y="110000"/>
                    <a:pt x="67543" y="118333"/>
                    <a:pt x="63597" y="118333"/>
                  </a:cubicBezTo>
                  <a:cubicBezTo>
                    <a:pt x="57098" y="118333"/>
                    <a:pt x="57098" y="118333"/>
                    <a:pt x="57098" y="118333"/>
                  </a:cubicBezTo>
                  <a:cubicBezTo>
                    <a:pt x="57098" y="113333"/>
                    <a:pt x="57098" y="113333"/>
                    <a:pt x="57098" y="113333"/>
                  </a:cubicBezTo>
                  <a:cubicBezTo>
                    <a:pt x="57794" y="113333"/>
                    <a:pt x="58027" y="111666"/>
                    <a:pt x="58027" y="105000"/>
                  </a:cubicBezTo>
                  <a:cubicBezTo>
                    <a:pt x="58027" y="15000"/>
                    <a:pt x="58027" y="15000"/>
                    <a:pt x="58027" y="15000"/>
                  </a:cubicBezTo>
                  <a:cubicBezTo>
                    <a:pt x="58027" y="8333"/>
                    <a:pt x="57794" y="6666"/>
                    <a:pt x="57098" y="5000"/>
                  </a:cubicBezTo>
                  <a:cubicBezTo>
                    <a:pt x="57098" y="1666"/>
                    <a:pt x="57098" y="1666"/>
                    <a:pt x="57098" y="1666"/>
                  </a:cubicBezTo>
                  <a:cubicBezTo>
                    <a:pt x="69168" y="1666"/>
                    <a:pt x="69168" y="1666"/>
                    <a:pt x="69168" y="1666"/>
                  </a:cubicBezTo>
                  <a:cubicBezTo>
                    <a:pt x="69168" y="10000"/>
                    <a:pt x="69168" y="18333"/>
                    <a:pt x="69168" y="26666"/>
                  </a:cubicBezTo>
                  <a:cubicBezTo>
                    <a:pt x="68239" y="26666"/>
                    <a:pt x="68239" y="26666"/>
                    <a:pt x="68239" y="26666"/>
                  </a:cubicBezTo>
                  <a:cubicBezTo>
                    <a:pt x="68007" y="21666"/>
                    <a:pt x="68007" y="21666"/>
                    <a:pt x="68007" y="21666"/>
                  </a:cubicBezTo>
                  <a:cubicBezTo>
                    <a:pt x="67543" y="10000"/>
                    <a:pt x="67079" y="8333"/>
                    <a:pt x="64758" y="8333"/>
                  </a:cubicBezTo>
                  <a:lnTo>
                    <a:pt x="62669" y="8333"/>
                  </a:lnTo>
                  <a:close/>
                  <a:moveTo>
                    <a:pt x="49206" y="65000"/>
                  </a:moveTo>
                  <a:cubicBezTo>
                    <a:pt x="51528" y="65000"/>
                    <a:pt x="51992" y="51666"/>
                    <a:pt x="51992" y="33333"/>
                  </a:cubicBezTo>
                  <a:cubicBezTo>
                    <a:pt x="51992" y="18333"/>
                    <a:pt x="51295" y="8333"/>
                    <a:pt x="48974" y="8333"/>
                  </a:cubicBezTo>
                  <a:cubicBezTo>
                    <a:pt x="48742" y="8333"/>
                    <a:pt x="48742" y="8333"/>
                    <a:pt x="48742" y="8333"/>
                  </a:cubicBezTo>
                  <a:cubicBezTo>
                    <a:pt x="48046" y="8333"/>
                    <a:pt x="47582" y="10000"/>
                    <a:pt x="47582" y="15000"/>
                  </a:cubicBezTo>
                  <a:cubicBezTo>
                    <a:pt x="47582" y="65000"/>
                    <a:pt x="47582" y="65000"/>
                    <a:pt x="47582" y="65000"/>
                  </a:cubicBezTo>
                  <a:lnTo>
                    <a:pt x="49206" y="65000"/>
                  </a:lnTo>
                  <a:close/>
                  <a:moveTo>
                    <a:pt x="43172" y="118333"/>
                  </a:moveTo>
                  <a:cubicBezTo>
                    <a:pt x="43172" y="113333"/>
                    <a:pt x="43172" y="113333"/>
                    <a:pt x="43172" y="113333"/>
                  </a:cubicBezTo>
                  <a:cubicBezTo>
                    <a:pt x="44100" y="113333"/>
                    <a:pt x="44100" y="111666"/>
                    <a:pt x="44100" y="105000"/>
                  </a:cubicBezTo>
                  <a:cubicBezTo>
                    <a:pt x="44100" y="15000"/>
                    <a:pt x="44100" y="15000"/>
                    <a:pt x="44100" y="15000"/>
                  </a:cubicBezTo>
                  <a:cubicBezTo>
                    <a:pt x="44100" y="8333"/>
                    <a:pt x="44100" y="6666"/>
                    <a:pt x="43172" y="5000"/>
                  </a:cubicBezTo>
                  <a:cubicBezTo>
                    <a:pt x="43172" y="1666"/>
                    <a:pt x="43172" y="1666"/>
                    <a:pt x="43172" y="1666"/>
                  </a:cubicBezTo>
                  <a:cubicBezTo>
                    <a:pt x="49903" y="1666"/>
                    <a:pt x="49903" y="1666"/>
                    <a:pt x="49903" y="1666"/>
                  </a:cubicBezTo>
                  <a:cubicBezTo>
                    <a:pt x="53152" y="1666"/>
                    <a:pt x="55705" y="6666"/>
                    <a:pt x="55705" y="35000"/>
                  </a:cubicBezTo>
                  <a:cubicBezTo>
                    <a:pt x="55705" y="63333"/>
                    <a:pt x="53152" y="71666"/>
                    <a:pt x="49206" y="71666"/>
                  </a:cubicBezTo>
                  <a:cubicBezTo>
                    <a:pt x="47582" y="71666"/>
                    <a:pt x="47582" y="71666"/>
                    <a:pt x="47582" y="71666"/>
                  </a:cubicBezTo>
                  <a:cubicBezTo>
                    <a:pt x="47582" y="105000"/>
                    <a:pt x="47582" y="105000"/>
                    <a:pt x="47582" y="105000"/>
                  </a:cubicBezTo>
                  <a:cubicBezTo>
                    <a:pt x="47582" y="111666"/>
                    <a:pt x="47814" y="113333"/>
                    <a:pt x="48510" y="113333"/>
                  </a:cubicBezTo>
                  <a:cubicBezTo>
                    <a:pt x="48510" y="118333"/>
                    <a:pt x="48510" y="118333"/>
                    <a:pt x="48510" y="118333"/>
                  </a:cubicBezTo>
                  <a:lnTo>
                    <a:pt x="43172" y="118333"/>
                  </a:lnTo>
                  <a:close/>
                  <a:moveTo>
                    <a:pt x="34816" y="8333"/>
                  </a:moveTo>
                  <a:cubicBezTo>
                    <a:pt x="34119" y="8333"/>
                    <a:pt x="33887" y="10000"/>
                    <a:pt x="33887" y="13333"/>
                  </a:cubicBezTo>
                  <a:cubicBezTo>
                    <a:pt x="33887" y="50000"/>
                    <a:pt x="33887" y="50000"/>
                    <a:pt x="33887" y="50000"/>
                  </a:cubicBezTo>
                  <a:cubicBezTo>
                    <a:pt x="35976" y="50000"/>
                    <a:pt x="35976" y="50000"/>
                    <a:pt x="35976" y="50000"/>
                  </a:cubicBezTo>
                  <a:cubicBezTo>
                    <a:pt x="36905" y="50000"/>
                    <a:pt x="38297" y="50000"/>
                    <a:pt x="38994" y="46666"/>
                  </a:cubicBezTo>
                  <a:cubicBezTo>
                    <a:pt x="38994" y="61666"/>
                    <a:pt x="38994" y="61666"/>
                    <a:pt x="38994" y="61666"/>
                  </a:cubicBezTo>
                  <a:cubicBezTo>
                    <a:pt x="38297" y="58333"/>
                    <a:pt x="36905" y="58333"/>
                    <a:pt x="35976" y="58333"/>
                  </a:cubicBezTo>
                  <a:cubicBezTo>
                    <a:pt x="33887" y="58333"/>
                    <a:pt x="33887" y="58333"/>
                    <a:pt x="33887" y="58333"/>
                  </a:cubicBezTo>
                  <a:cubicBezTo>
                    <a:pt x="33887" y="101666"/>
                    <a:pt x="33887" y="101666"/>
                    <a:pt x="33887" y="101666"/>
                  </a:cubicBezTo>
                  <a:cubicBezTo>
                    <a:pt x="33887" y="108333"/>
                    <a:pt x="34352" y="110000"/>
                    <a:pt x="36441" y="110000"/>
                  </a:cubicBezTo>
                  <a:cubicBezTo>
                    <a:pt x="36905" y="110000"/>
                    <a:pt x="36905" y="110000"/>
                    <a:pt x="36905" y="110000"/>
                  </a:cubicBezTo>
                  <a:cubicBezTo>
                    <a:pt x="38994" y="110000"/>
                    <a:pt x="39458" y="110000"/>
                    <a:pt x="39922" y="95000"/>
                  </a:cubicBezTo>
                  <a:cubicBezTo>
                    <a:pt x="40154" y="90000"/>
                    <a:pt x="40154" y="90000"/>
                    <a:pt x="40154" y="90000"/>
                  </a:cubicBezTo>
                  <a:cubicBezTo>
                    <a:pt x="41083" y="90000"/>
                    <a:pt x="41083" y="90000"/>
                    <a:pt x="41083" y="90000"/>
                  </a:cubicBezTo>
                  <a:cubicBezTo>
                    <a:pt x="41083" y="100000"/>
                    <a:pt x="41083" y="108333"/>
                    <a:pt x="41083" y="118333"/>
                  </a:cubicBezTo>
                  <a:cubicBezTo>
                    <a:pt x="29477" y="118333"/>
                    <a:pt x="29477" y="118333"/>
                    <a:pt x="29477" y="118333"/>
                  </a:cubicBezTo>
                  <a:cubicBezTo>
                    <a:pt x="29477" y="113333"/>
                    <a:pt x="29477" y="113333"/>
                    <a:pt x="29477" y="113333"/>
                  </a:cubicBezTo>
                  <a:cubicBezTo>
                    <a:pt x="30406" y="113333"/>
                    <a:pt x="30406" y="111666"/>
                    <a:pt x="30406" y="105000"/>
                  </a:cubicBezTo>
                  <a:cubicBezTo>
                    <a:pt x="30406" y="15000"/>
                    <a:pt x="30406" y="15000"/>
                    <a:pt x="30406" y="15000"/>
                  </a:cubicBezTo>
                  <a:cubicBezTo>
                    <a:pt x="30406" y="8333"/>
                    <a:pt x="30406" y="6666"/>
                    <a:pt x="29477" y="5000"/>
                  </a:cubicBezTo>
                  <a:cubicBezTo>
                    <a:pt x="29477" y="1666"/>
                    <a:pt x="29477" y="1666"/>
                    <a:pt x="29477" y="1666"/>
                  </a:cubicBezTo>
                  <a:cubicBezTo>
                    <a:pt x="40851" y="1666"/>
                    <a:pt x="40851" y="1666"/>
                    <a:pt x="40851" y="1666"/>
                  </a:cubicBezTo>
                  <a:cubicBezTo>
                    <a:pt x="40851" y="10000"/>
                    <a:pt x="40851" y="18333"/>
                    <a:pt x="40851" y="26666"/>
                  </a:cubicBezTo>
                  <a:cubicBezTo>
                    <a:pt x="39922" y="26666"/>
                    <a:pt x="39922" y="26666"/>
                    <a:pt x="39922" y="26666"/>
                  </a:cubicBezTo>
                  <a:cubicBezTo>
                    <a:pt x="39690" y="21666"/>
                    <a:pt x="39690" y="21666"/>
                    <a:pt x="39690" y="21666"/>
                  </a:cubicBezTo>
                  <a:cubicBezTo>
                    <a:pt x="39226" y="10000"/>
                    <a:pt x="38529" y="8333"/>
                    <a:pt x="36441" y="8333"/>
                  </a:cubicBezTo>
                  <a:lnTo>
                    <a:pt x="34816" y="8333"/>
                  </a:lnTo>
                  <a:close/>
                  <a:moveTo>
                    <a:pt x="21121" y="110000"/>
                  </a:moveTo>
                  <a:cubicBezTo>
                    <a:pt x="23210" y="110000"/>
                    <a:pt x="24139" y="100000"/>
                    <a:pt x="24139" y="80000"/>
                  </a:cubicBezTo>
                  <a:cubicBezTo>
                    <a:pt x="24139" y="61666"/>
                    <a:pt x="23210" y="50000"/>
                    <a:pt x="20657" y="50000"/>
                  </a:cubicBezTo>
                  <a:cubicBezTo>
                    <a:pt x="19264" y="50000"/>
                    <a:pt x="19264" y="50000"/>
                    <a:pt x="19264" y="50000"/>
                  </a:cubicBezTo>
                  <a:cubicBezTo>
                    <a:pt x="19264" y="100000"/>
                    <a:pt x="19264" y="100000"/>
                    <a:pt x="19264" y="100000"/>
                  </a:cubicBezTo>
                  <a:cubicBezTo>
                    <a:pt x="19264" y="108333"/>
                    <a:pt x="19497" y="110000"/>
                    <a:pt x="20657" y="110000"/>
                  </a:cubicBezTo>
                  <a:lnTo>
                    <a:pt x="21121" y="110000"/>
                  </a:lnTo>
                  <a:close/>
                  <a:moveTo>
                    <a:pt x="20425" y="8333"/>
                  </a:moveTo>
                  <a:cubicBezTo>
                    <a:pt x="19264" y="8333"/>
                    <a:pt x="19264" y="10000"/>
                    <a:pt x="19264" y="15000"/>
                  </a:cubicBezTo>
                  <a:cubicBezTo>
                    <a:pt x="19264" y="43333"/>
                    <a:pt x="19264" y="43333"/>
                    <a:pt x="19264" y="43333"/>
                  </a:cubicBezTo>
                  <a:cubicBezTo>
                    <a:pt x="19961" y="43333"/>
                    <a:pt x="19961" y="43333"/>
                    <a:pt x="19961" y="43333"/>
                  </a:cubicBezTo>
                  <a:cubicBezTo>
                    <a:pt x="24603" y="43333"/>
                    <a:pt x="27620" y="46666"/>
                    <a:pt x="27620" y="78333"/>
                  </a:cubicBezTo>
                  <a:cubicBezTo>
                    <a:pt x="27620" y="110000"/>
                    <a:pt x="25299" y="118333"/>
                    <a:pt x="21353" y="118333"/>
                  </a:cubicBezTo>
                  <a:cubicBezTo>
                    <a:pt x="14854" y="118333"/>
                    <a:pt x="14854" y="118333"/>
                    <a:pt x="14854" y="118333"/>
                  </a:cubicBezTo>
                  <a:cubicBezTo>
                    <a:pt x="14854" y="113333"/>
                    <a:pt x="14854" y="113333"/>
                    <a:pt x="14854" y="113333"/>
                  </a:cubicBezTo>
                  <a:cubicBezTo>
                    <a:pt x="15551" y="113333"/>
                    <a:pt x="15783" y="111666"/>
                    <a:pt x="15783" y="105000"/>
                  </a:cubicBezTo>
                  <a:cubicBezTo>
                    <a:pt x="15783" y="15000"/>
                    <a:pt x="15783" y="15000"/>
                    <a:pt x="15783" y="15000"/>
                  </a:cubicBezTo>
                  <a:cubicBezTo>
                    <a:pt x="15783" y="8333"/>
                    <a:pt x="15551" y="6666"/>
                    <a:pt x="14854" y="5000"/>
                  </a:cubicBezTo>
                  <a:cubicBezTo>
                    <a:pt x="14854" y="1666"/>
                    <a:pt x="14854" y="1666"/>
                    <a:pt x="14854" y="1666"/>
                  </a:cubicBezTo>
                  <a:cubicBezTo>
                    <a:pt x="26924" y="1666"/>
                    <a:pt x="26924" y="1666"/>
                    <a:pt x="26924" y="1666"/>
                  </a:cubicBezTo>
                  <a:cubicBezTo>
                    <a:pt x="26692" y="10000"/>
                    <a:pt x="26692" y="18333"/>
                    <a:pt x="26924" y="26666"/>
                  </a:cubicBezTo>
                  <a:cubicBezTo>
                    <a:pt x="25996" y="26666"/>
                    <a:pt x="25996" y="26666"/>
                    <a:pt x="25996" y="26666"/>
                  </a:cubicBezTo>
                  <a:cubicBezTo>
                    <a:pt x="25764" y="21666"/>
                    <a:pt x="25764" y="21666"/>
                    <a:pt x="25764" y="21666"/>
                  </a:cubicBezTo>
                  <a:cubicBezTo>
                    <a:pt x="25299" y="10000"/>
                    <a:pt x="24603" y="8333"/>
                    <a:pt x="22514" y="8333"/>
                  </a:cubicBezTo>
                  <a:lnTo>
                    <a:pt x="20425" y="8333"/>
                  </a:lnTo>
                  <a:close/>
                  <a:moveTo>
                    <a:pt x="12765" y="101666"/>
                  </a:moveTo>
                  <a:cubicBezTo>
                    <a:pt x="13230" y="110000"/>
                    <a:pt x="13230" y="110000"/>
                    <a:pt x="13230" y="110000"/>
                  </a:cubicBezTo>
                  <a:cubicBezTo>
                    <a:pt x="11837" y="116666"/>
                    <a:pt x="9748" y="120000"/>
                    <a:pt x="7659" y="120000"/>
                  </a:cubicBezTo>
                  <a:cubicBezTo>
                    <a:pt x="3017" y="120000"/>
                    <a:pt x="0" y="101666"/>
                    <a:pt x="0" y="61666"/>
                  </a:cubicBezTo>
                  <a:cubicBezTo>
                    <a:pt x="0" y="23333"/>
                    <a:pt x="2321" y="0"/>
                    <a:pt x="8123" y="0"/>
                  </a:cubicBezTo>
                  <a:cubicBezTo>
                    <a:pt x="10676" y="0"/>
                    <a:pt x="12301" y="3333"/>
                    <a:pt x="12765" y="5000"/>
                  </a:cubicBezTo>
                  <a:cubicBezTo>
                    <a:pt x="12765" y="13333"/>
                    <a:pt x="12765" y="21666"/>
                    <a:pt x="12765" y="28333"/>
                  </a:cubicBezTo>
                  <a:cubicBezTo>
                    <a:pt x="11837" y="28333"/>
                    <a:pt x="11837" y="28333"/>
                    <a:pt x="11837" y="28333"/>
                  </a:cubicBezTo>
                  <a:cubicBezTo>
                    <a:pt x="11605" y="21666"/>
                    <a:pt x="11605" y="21666"/>
                    <a:pt x="11605" y="21666"/>
                  </a:cubicBezTo>
                  <a:cubicBezTo>
                    <a:pt x="11141" y="13333"/>
                    <a:pt x="10444" y="6666"/>
                    <a:pt x="8123" y="6666"/>
                  </a:cubicBezTo>
                  <a:cubicBezTo>
                    <a:pt x="4874" y="6666"/>
                    <a:pt x="3945" y="25000"/>
                    <a:pt x="3945" y="56666"/>
                  </a:cubicBezTo>
                  <a:cubicBezTo>
                    <a:pt x="3945" y="86666"/>
                    <a:pt x="4642" y="108333"/>
                    <a:pt x="8820" y="108333"/>
                  </a:cubicBezTo>
                  <a:cubicBezTo>
                    <a:pt x="10676" y="108333"/>
                    <a:pt x="11837" y="105000"/>
                    <a:pt x="12765" y="101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82275" tIns="41125" rIns="82275" bIns="411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3980337" y="-563614"/>
              <a:ext cx="1925637" cy="269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82275" tIns="41125" rIns="82275" bIns="411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3321525" y="-965250"/>
              <a:ext cx="508000" cy="4968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444" y="36000"/>
                  </a:moveTo>
                  <a:cubicBezTo>
                    <a:pt x="89777" y="3692"/>
                    <a:pt x="89777" y="3692"/>
                    <a:pt x="89777" y="3692"/>
                  </a:cubicBezTo>
                  <a:cubicBezTo>
                    <a:pt x="88000" y="2769"/>
                    <a:pt x="85333" y="923"/>
                    <a:pt x="82666" y="0"/>
                  </a:cubicBezTo>
                  <a:cubicBezTo>
                    <a:pt x="36444" y="28615"/>
                    <a:pt x="36444" y="28615"/>
                    <a:pt x="36444" y="28615"/>
                  </a:cubicBezTo>
                  <a:cubicBezTo>
                    <a:pt x="16000" y="15692"/>
                    <a:pt x="16000" y="15692"/>
                    <a:pt x="16000" y="15692"/>
                  </a:cubicBezTo>
                  <a:cubicBezTo>
                    <a:pt x="14222" y="17538"/>
                    <a:pt x="12444" y="19384"/>
                    <a:pt x="11555" y="21230"/>
                  </a:cubicBezTo>
                  <a:lnTo>
                    <a:pt x="36444" y="36000"/>
                  </a:lnTo>
                  <a:close/>
                  <a:moveTo>
                    <a:pt x="101333" y="12923"/>
                  </a:moveTo>
                  <a:cubicBezTo>
                    <a:pt x="99555" y="11076"/>
                    <a:pt x="97777" y="9230"/>
                    <a:pt x="96000" y="8307"/>
                  </a:cubicBezTo>
                  <a:cubicBezTo>
                    <a:pt x="36444" y="43384"/>
                    <a:pt x="36444" y="43384"/>
                    <a:pt x="36444" y="43384"/>
                  </a:cubicBezTo>
                  <a:cubicBezTo>
                    <a:pt x="8000" y="26769"/>
                    <a:pt x="8000" y="26769"/>
                    <a:pt x="8000" y="26769"/>
                  </a:cubicBezTo>
                  <a:cubicBezTo>
                    <a:pt x="7111" y="28615"/>
                    <a:pt x="6222" y="30461"/>
                    <a:pt x="5333" y="33230"/>
                  </a:cubicBezTo>
                  <a:cubicBezTo>
                    <a:pt x="36444" y="51692"/>
                    <a:pt x="36444" y="51692"/>
                    <a:pt x="36444" y="51692"/>
                  </a:cubicBezTo>
                  <a:lnTo>
                    <a:pt x="101333" y="12923"/>
                  </a:lnTo>
                  <a:close/>
                  <a:moveTo>
                    <a:pt x="36444" y="59076"/>
                  </a:moveTo>
                  <a:cubicBezTo>
                    <a:pt x="2666" y="39692"/>
                    <a:pt x="2666" y="39692"/>
                    <a:pt x="2666" y="39692"/>
                  </a:cubicBezTo>
                  <a:cubicBezTo>
                    <a:pt x="1777" y="41538"/>
                    <a:pt x="1777" y="43384"/>
                    <a:pt x="888" y="46153"/>
                  </a:cubicBezTo>
                  <a:cubicBezTo>
                    <a:pt x="36444" y="67384"/>
                    <a:pt x="36444" y="67384"/>
                    <a:pt x="36444" y="67384"/>
                  </a:cubicBezTo>
                  <a:cubicBezTo>
                    <a:pt x="109333" y="23076"/>
                    <a:pt x="109333" y="23076"/>
                    <a:pt x="109333" y="23076"/>
                  </a:cubicBezTo>
                  <a:cubicBezTo>
                    <a:pt x="108444" y="21230"/>
                    <a:pt x="107555" y="19384"/>
                    <a:pt x="105777" y="17538"/>
                  </a:cubicBezTo>
                  <a:lnTo>
                    <a:pt x="36444" y="59076"/>
                  </a:lnTo>
                  <a:close/>
                  <a:moveTo>
                    <a:pt x="120000" y="57230"/>
                  </a:moveTo>
                  <a:cubicBezTo>
                    <a:pt x="120000" y="91384"/>
                    <a:pt x="92444" y="120000"/>
                    <a:pt x="59555" y="120000"/>
                  </a:cubicBezTo>
                  <a:cubicBezTo>
                    <a:pt x="26666" y="120000"/>
                    <a:pt x="0" y="91384"/>
                    <a:pt x="0" y="57230"/>
                  </a:cubicBezTo>
                  <a:cubicBezTo>
                    <a:pt x="0" y="56307"/>
                    <a:pt x="0" y="54461"/>
                    <a:pt x="0" y="53538"/>
                  </a:cubicBezTo>
                  <a:cubicBezTo>
                    <a:pt x="36444" y="74769"/>
                    <a:pt x="36444" y="74769"/>
                    <a:pt x="36444" y="74769"/>
                  </a:cubicBezTo>
                  <a:cubicBezTo>
                    <a:pt x="112888" y="29538"/>
                    <a:pt x="112888" y="29538"/>
                    <a:pt x="112888" y="29538"/>
                  </a:cubicBezTo>
                  <a:cubicBezTo>
                    <a:pt x="117333" y="37846"/>
                    <a:pt x="120000" y="47076"/>
                    <a:pt x="120000" y="5723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82275" tIns="41125" rIns="82275" bIns="411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91081" y="249860"/>
            <a:ext cx="7079410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6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200" marR="0" lvl="6" indent="-12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8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4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Титульный слайд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8235" y="72872"/>
            <a:ext cx="5325978" cy="5768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6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200" marR="0" lvl="6" indent="-12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8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4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6" name="Shape 86" descr="C:\Users\amosova-pn\Desktop\Информация\Амосовой Полине\Бренд\есть\Логотипы\PI_S1\PI_S1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2240" y="138488"/>
            <a:ext cx="2152433" cy="4478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8604446" y="4840001"/>
            <a:ext cx="539551" cy="2862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ru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"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398" cy="11025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6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200" marR="0" lvl="6" indent="-12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8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4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30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60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77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0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383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685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286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6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30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60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77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0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383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685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286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6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6553198" y="4767262"/>
            <a:ext cx="2133599" cy="273842"/>
          </a:xfrm>
          <a:prstGeom prst="rect">
            <a:avLst/>
          </a:prstGeom>
          <a:noFill/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ru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ru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_wash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21" y="2313"/>
            <a:ext cx="9152245" cy="513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0" y="1"/>
            <a:ext cx="161984" cy="121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260"/>
          </a:p>
        </p:txBody>
      </p:sp>
      <p:sp>
        <p:nvSpPr>
          <p:cNvPr id="79" name="Shape 79"/>
          <p:cNvSpPr txBox="1"/>
          <p:nvPr/>
        </p:nvSpPr>
        <p:spPr>
          <a:xfrm>
            <a:off x="8614314" y="27945"/>
            <a:ext cx="301289" cy="935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7571204" y="255535"/>
            <a:ext cx="1381716" cy="265648"/>
            <a:chOff x="3321525" y="-965250"/>
            <a:chExt cx="2584449" cy="496886"/>
          </a:xfrm>
        </p:grpSpPr>
        <p:sp>
          <p:nvSpPr>
            <p:cNvPr id="81" name="Shape 81"/>
            <p:cNvSpPr/>
            <p:nvPr/>
          </p:nvSpPr>
          <p:spPr>
            <a:xfrm>
              <a:off x="3958112" y="-900162"/>
              <a:ext cx="1947862" cy="276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429" y="66666"/>
                  </a:moveTo>
                  <a:cubicBezTo>
                    <a:pt x="115357" y="78333"/>
                    <a:pt x="118143" y="103333"/>
                    <a:pt x="120000" y="118333"/>
                  </a:cubicBezTo>
                  <a:cubicBezTo>
                    <a:pt x="114661" y="118333"/>
                    <a:pt x="114661" y="118333"/>
                    <a:pt x="114661" y="118333"/>
                  </a:cubicBezTo>
                  <a:cubicBezTo>
                    <a:pt x="114197" y="111666"/>
                    <a:pt x="113733" y="101666"/>
                    <a:pt x="111876" y="83333"/>
                  </a:cubicBezTo>
                  <a:cubicBezTo>
                    <a:pt x="109555" y="56666"/>
                    <a:pt x="109555" y="56666"/>
                    <a:pt x="109555" y="56666"/>
                  </a:cubicBezTo>
                  <a:cubicBezTo>
                    <a:pt x="111644" y="36666"/>
                    <a:pt x="111644" y="36666"/>
                    <a:pt x="111644" y="36666"/>
                  </a:cubicBezTo>
                  <a:cubicBezTo>
                    <a:pt x="112804" y="25000"/>
                    <a:pt x="114429" y="10000"/>
                    <a:pt x="114893" y="1666"/>
                  </a:cubicBezTo>
                  <a:cubicBezTo>
                    <a:pt x="118839" y="1666"/>
                    <a:pt x="118839" y="1666"/>
                    <a:pt x="118839" y="1666"/>
                  </a:cubicBezTo>
                  <a:cubicBezTo>
                    <a:pt x="118839" y="1666"/>
                    <a:pt x="118839" y="1666"/>
                    <a:pt x="118839" y="1666"/>
                  </a:cubicBezTo>
                  <a:cubicBezTo>
                    <a:pt x="117214" y="8333"/>
                    <a:pt x="114661" y="26666"/>
                    <a:pt x="113965" y="31666"/>
                  </a:cubicBezTo>
                  <a:cubicBezTo>
                    <a:pt x="112340" y="45000"/>
                    <a:pt x="112340" y="45000"/>
                    <a:pt x="112340" y="45000"/>
                  </a:cubicBezTo>
                  <a:lnTo>
                    <a:pt x="114429" y="66666"/>
                  </a:lnTo>
                  <a:close/>
                  <a:moveTo>
                    <a:pt x="105609" y="15000"/>
                  </a:moveTo>
                  <a:cubicBezTo>
                    <a:pt x="105609" y="8333"/>
                    <a:pt x="105609" y="6666"/>
                    <a:pt x="104680" y="5000"/>
                  </a:cubicBezTo>
                  <a:cubicBezTo>
                    <a:pt x="104680" y="1666"/>
                    <a:pt x="104680" y="1666"/>
                    <a:pt x="104680" y="1666"/>
                  </a:cubicBezTo>
                  <a:cubicBezTo>
                    <a:pt x="110019" y="1666"/>
                    <a:pt x="110019" y="1666"/>
                    <a:pt x="110019" y="1666"/>
                  </a:cubicBezTo>
                  <a:cubicBezTo>
                    <a:pt x="110019" y="5000"/>
                    <a:pt x="110019" y="5000"/>
                    <a:pt x="110019" y="5000"/>
                  </a:cubicBezTo>
                  <a:cubicBezTo>
                    <a:pt x="109323" y="6666"/>
                    <a:pt x="109090" y="8333"/>
                    <a:pt x="109090" y="15000"/>
                  </a:cubicBezTo>
                  <a:cubicBezTo>
                    <a:pt x="109090" y="105000"/>
                    <a:pt x="109090" y="105000"/>
                    <a:pt x="109090" y="105000"/>
                  </a:cubicBezTo>
                  <a:cubicBezTo>
                    <a:pt x="109090" y="111666"/>
                    <a:pt x="109323" y="113333"/>
                    <a:pt x="110019" y="113333"/>
                  </a:cubicBezTo>
                  <a:cubicBezTo>
                    <a:pt x="110019" y="118333"/>
                    <a:pt x="110019" y="118333"/>
                    <a:pt x="110019" y="118333"/>
                  </a:cubicBezTo>
                  <a:cubicBezTo>
                    <a:pt x="104680" y="118333"/>
                    <a:pt x="104680" y="118333"/>
                    <a:pt x="104680" y="118333"/>
                  </a:cubicBezTo>
                  <a:cubicBezTo>
                    <a:pt x="104680" y="113333"/>
                    <a:pt x="104680" y="113333"/>
                    <a:pt x="104680" y="113333"/>
                  </a:cubicBezTo>
                  <a:cubicBezTo>
                    <a:pt x="105609" y="113333"/>
                    <a:pt x="105609" y="111666"/>
                    <a:pt x="105609" y="105000"/>
                  </a:cubicBezTo>
                  <a:lnTo>
                    <a:pt x="105609" y="15000"/>
                  </a:lnTo>
                  <a:close/>
                  <a:moveTo>
                    <a:pt x="97717" y="58333"/>
                  </a:moveTo>
                  <a:cubicBezTo>
                    <a:pt x="91450" y="58333"/>
                    <a:pt x="91450" y="58333"/>
                    <a:pt x="91450" y="58333"/>
                  </a:cubicBezTo>
                  <a:cubicBezTo>
                    <a:pt x="91450" y="105000"/>
                    <a:pt x="91450" y="105000"/>
                    <a:pt x="91450" y="105000"/>
                  </a:cubicBezTo>
                  <a:cubicBezTo>
                    <a:pt x="91450" y="111666"/>
                    <a:pt x="91682" y="113333"/>
                    <a:pt x="92379" y="113333"/>
                  </a:cubicBezTo>
                  <a:cubicBezTo>
                    <a:pt x="92379" y="118333"/>
                    <a:pt x="92379" y="118333"/>
                    <a:pt x="92379" y="118333"/>
                  </a:cubicBezTo>
                  <a:cubicBezTo>
                    <a:pt x="87272" y="118333"/>
                    <a:pt x="87272" y="118333"/>
                    <a:pt x="87272" y="118333"/>
                  </a:cubicBezTo>
                  <a:cubicBezTo>
                    <a:pt x="87272" y="113333"/>
                    <a:pt x="87272" y="113333"/>
                    <a:pt x="87272" y="113333"/>
                  </a:cubicBezTo>
                  <a:cubicBezTo>
                    <a:pt x="87969" y="113333"/>
                    <a:pt x="88201" y="111666"/>
                    <a:pt x="88201" y="105000"/>
                  </a:cubicBezTo>
                  <a:cubicBezTo>
                    <a:pt x="88201" y="15000"/>
                    <a:pt x="88201" y="15000"/>
                    <a:pt x="88201" y="15000"/>
                  </a:cubicBezTo>
                  <a:cubicBezTo>
                    <a:pt x="88201" y="8333"/>
                    <a:pt x="87969" y="6666"/>
                    <a:pt x="87272" y="5000"/>
                  </a:cubicBezTo>
                  <a:cubicBezTo>
                    <a:pt x="87272" y="1666"/>
                    <a:pt x="87272" y="1666"/>
                    <a:pt x="87272" y="1666"/>
                  </a:cubicBezTo>
                  <a:cubicBezTo>
                    <a:pt x="92379" y="1666"/>
                    <a:pt x="92379" y="1666"/>
                    <a:pt x="92379" y="1666"/>
                  </a:cubicBezTo>
                  <a:cubicBezTo>
                    <a:pt x="92379" y="5000"/>
                    <a:pt x="92379" y="5000"/>
                    <a:pt x="92379" y="5000"/>
                  </a:cubicBezTo>
                  <a:cubicBezTo>
                    <a:pt x="91682" y="6666"/>
                    <a:pt x="91450" y="8333"/>
                    <a:pt x="91450" y="15000"/>
                  </a:cubicBezTo>
                  <a:cubicBezTo>
                    <a:pt x="91450" y="50000"/>
                    <a:pt x="91450" y="50000"/>
                    <a:pt x="91450" y="50000"/>
                  </a:cubicBezTo>
                  <a:cubicBezTo>
                    <a:pt x="97717" y="50000"/>
                    <a:pt x="97717" y="50000"/>
                    <a:pt x="97717" y="50000"/>
                  </a:cubicBezTo>
                  <a:cubicBezTo>
                    <a:pt x="97717" y="15000"/>
                    <a:pt x="97717" y="15000"/>
                    <a:pt x="97717" y="15000"/>
                  </a:cubicBezTo>
                  <a:cubicBezTo>
                    <a:pt x="97717" y="8333"/>
                    <a:pt x="97717" y="6666"/>
                    <a:pt x="96789" y="5000"/>
                  </a:cubicBezTo>
                  <a:cubicBezTo>
                    <a:pt x="96789" y="1666"/>
                    <a:pt x="96789" y="1666"/>
                    <a:pt x="96789" y="1666"/>
                  </a:cubicBezTo>
                  <a:cubicBezTo>
                    <a:pt x="102127" y="1666"/>
                    <a:pt x="102127" y="1666"/>
                    <a:pt x="102127" y="1666"/>
                  </a:cubicBezTo>
                  <a:cubicBezTo>
                    <a:pt x="102127" y="5000"/>
                    <a:pt x="102127" y="5000"/>
                    <a:pt x="102127" y="5000"/>
                  </a:cubicBezTo>
                  <a:cubicBezTo>
                    <a:pt x="101431" y="6666"/>
                    <a:pt x="101199" y="8333"/>
                    <a:pt x="101199" y="15000"/>
                  </a:cubicBezTo>
                  <a:cubicBezTo>
                    <a:pt x="101199" y="105000"/>
                    <a:pt x="101199" y="105000"/>
                    <a:pt x="101199" y="105000"/>
                  </a:cubicBezTo>
                  <a:cubicBezTo>
                    <a:pt x="101199" y="111666"/>
                    <a:pt x="101431" y="113333"/>
                    <a:pt x="102127" y="113333"/>
                  </a:cubicBezTo>
                  <a:cubicBezTo>
                    <a:pt x="102127" y="118333"/>
                    <a:pt x="102127" y="118333"/>
                    <a:pt x="102127" y="118333"/>
                  </a:cubicBezTo>
                  <a:cubicBezTo>
                    <a:pt x="96789" y="118333"/>
                    <a:pt x="96789" y="118333"/>
                    <a:pt x="96789" y="118333"/>
                  </a:cubicBezTo>
                  <a:cubicBezTo>
                    <a:pt x="96789" y="113333"/>
                    <a:pt x="96789" y="113333"/>
                    <a:pt x="96789" y="113333"/>
                  </a:cubicBezTo>
                  <a:cubicBezTo>
                    <a:pt x="97717" y="113333"/>
                    <a:pt x="97717" y="111666"/>
                    <a:pt x="97717" y="105000"/>
                  </a:cubicBezTo>
                  <a:lnTo>
                    <a:pt x="97717" y="58333"/>
                  </a:lnTo>
                  <a:close/>
                  <a:moveTo>
                    <a:pt x="79613" y="68333"/>
                  </a:moveTo>
                  <a:cubicBezTo>
                    <a:pt x="77524" y="21666"/>
                    <a:pt x="77524" y="21666"/>
                    <a:pt x="77524" y="21666"/>
                  </a:cubicBezTo>
                  <a:cubicBezTo>
                    <a:pt x="75203" y="68333"/>
                    <a:pt x="75203" y="68333"/>
                    <a:pt x="75203" y="68333"/>
                  </a:cubicBezTo>
                  <a:lnTo>
                    <a:pt x="79613" y="68333"/>
                  </a:lnTo>
                  <a:close/>
                  <a:moveTo>
                    <a:pt x="81702" y="118333"/>
                  </a:moveTo>
                  <a:cubicBezTo>
                    <a:pt x="81702" y="111666"/>
                    <a:pt x="81237" y="100000"/>
                    <a:pt x="80773" y="90000"/>
                  </a:cubicBezTo>
                  <a:cubicBezTo>
                    <a:pt x="80077" y="75000"/>
                    <a:pt x="80077" y="75000"/>
                    <a:pt x="80077" y="75000"/>
                  </a:cubicBezTo>
                  <a:cubicBezTo>
                    <a:pt x="74970" y="75000"/>
                    <a:pt x="74970" y="75000"/>
                    <a:pt x="74970" y="75000"/>
                  </a:cubicBezTo>
                  <a:cubicBezTo>
                    <a:pt x="74274" y="86666"/>
                    <a:pt x="74042" y="96666"/>
                    <a:pt x="73810" y="103333"/>
                  </a:cubicBezTo>
                  <a:cubicBezTo>
                    <a:pt x="73578" y="110000"/>
                    <a:pt x="73346" y="115000"/>
                    <a:pt x="73346" y="118333"/>
                  </a:cubicBezTo>
                  <a:cubicBezTo>
                    <a:pt x="70328" y="118333"/>
                    <a:pt x="70328" y="118333"/>
                    <a:pt x="70328" y="118333"/>
                  </a:cubicBezTo>
                  <a:cubicBezTo>
                    <a:pt x="70793" y="113333"/>
                    <a:pt x="71489" y="103333"/>
                    <a:pt x="72649" y="83333"/>
                  </a:cubicBezTo>
                  <a:cubicBezTo>
                    <a:pt x="75667" y="30000"/>
                    <a:pt x="75667" y="30000"/>
                    <a:pt x="75667" y="30000"/>
                  </a:cubicBezTo>
                  <a:cubicBezTo>
                    <a:pt x="76363" y="18333"/>
                    <a:pt x="76363" y="15000"/>
                    <a:pt x="76363" y="11666"/>
                  </a:cubicBezTo>
                  <a:cubicBezTo>
                    <a:pt x="76363" y="10000"/>
                    <a:pt x="76363" y="6666"/>
                    <a:pt x="75435" y="5000"/>
                  </a:cubicBezTo>
                  <a:cubicBezTo>
                    <a:pt x="75435" y="1666"/>
                    <a:pt x="75435" y="1666"/>
                    <a:pt x="75435" y="1666"/>
                  </a:cubicBezTo>
                  <a:cubicBezTo>
                    <a:pt x="80077" y="1666"/>
                    <a:pt x="80077" y="1666"/>
                    <a:pt x="80077" y="1666"/>
                  </a:cubicBezTo>
                  <a:cubicBezTo>
                    <a:pt x="80309" y="5000"/>
                    <a:pt x="80309" y="8333"/>
                    <a:pt x="80773" y="18333"/>
                  </a:cubicBezTo>
                  <a:cubicBezTo>
                    <a:pt x="84255" y="88333"/>
                    <a:pt x="84255" y="88333"/>
                    <a:pt x="84255" y="88333"/>
                  </a:cubicBezTo>
                  <a:cubicBezTo>
                    <a:pt x="84951" y="101666"/>
                    <a:pt x="85647" y="113333"/>
                    <a:pt x="85880" y="118333"/>
                  </a:cubicBezTo>
                  <a:lnTo>
                    <a:pt x="81702" y="118333"/>
                  </a:lnTo>
                  <a:close/>
                  <a:moveTo>
                    <a:pt x="63365" y="110000"/>
                  </a:moveTo>
                  <a:cubicBezTo>
                    <a:pt x="65454" y="110000"/>
                    <a:pt x="66382" y="100000"/>
                    <a:pt x="66382" y="80000"/>
                  </a:cubicBezTo>
                  <a:cubicBezTo>
                    <a:pt x="66382" y="61666"/>
                    <a:pt x="65686" y="50000"/>
                    <a:pt x="62901" y="50000"/>
                  </a:cubicBezTo>
                  <a:cubicBezTo>
                    <a:pt x="61508" y="50000"/>
                    <a:pt x="61508" y="50000"/>
                    <a:pt x="61508" y="50000"/>
                  </a:cubicBezTo>
                  <a:cubicBezTo>
                    <a:pt x="61508" y="100000"/>
                    <a:pt x="61508" y="100000"/>
                    <a:pt x="61508" y="100000"/>
                  </a:cubicBezTo>
                  <a:cubicBezTo>
                    <a:pt x="61508" y="108333"/>
                    <a:pt x="61740" y="110000"/>
                    <a:pt x="62901" y="110000"/>
                  </a:cubicBezTo>
                  <a:lnTo>
                    <a:pt x="63365" y="110000"/>
                  </a:lnTo>
                  <a:close/>
                  <a:moveTo>
                    <a:pt x="62669" y="8333"/>
                  </a:moveTo>
                  <a:cubicBezTo>
                    <a:pt x="61508" y="8333"/>
                    <a:pt x="61508" y="10000"/>
                    <a:pt x="61508" y="15000"/>
                  </a:cubicBezTo>
                  <a:cubicBezTo>
                    <a:pt x="61508" y="43333"/>
                    <a:pt x="61508" y="43333"/>
                    <a:pt x="61508" y="43333"/>
                  </a:cubicBezTo>
                  <a:cubicBezTo>
                    <a:pt x="62437" y="43333"/>
                    <a:pt x="62437" y="43333"/>
                    <a:pt x="62437" y="43333"/>
                  </a:cubicBezTo>
                  <a:cubicBezTo>
                    <a:pt x="66847" y="43333"/>
                    <a:pt x="69864" y="46666"/>
                    <a:pt x="69864" y="78333"/>
                  </a:cubicBezTo>
                  <a:cubicBezTo>
                    <a:pt x="69864" y="110000"/>
                    <a:pt x="67543" y="118333"/>
                    <a:pt x="63597" y="118333"/>
                  </a:cubicBezTo>
                  <a:cubicBezTo>
                    <a:pt x="57098" y="118333"/>
                    <a:pt x="57098" y="118333"/>
                    <a:pt x="57098" y="118333"/>
                  </a:cubicBezTo>
                  <a:cubicBezTo>
                    <a:pt x="57098" y="113333"/>
                    <a:pt x="57098" y="113333"/>
                    <a:pt x="57098" y="113333"/>
                  </a:cubicBezTo>
                  <a:cubicBezTo>
                    <a:pt x="57794" y="113333"/>
                    <a:pt x="58027" y="111666"/>
                    <a:pt x="58027" y="105000"/>
                  </a:cubicBezTo>
                  <a:cubicBezTo>
                    <a:pt x="58027" y="15000"/>
                    <a:pt x="58027" y="15000"/>
                    <a:pt x="58027" y="15000"/>
                  </a:cubicBezTo>
                  <a:cubicBezTo>
                    <a:pt x="58027" y="8333"/>
                    <a:pt x="57794" y="6666"/>
                    <a:pt x="57098" y="5000"/>
                  </a:cubicBezTo>
                  <a:cubicBezTo>
                    <a:pt x="57098" y="1666"/>
                    <a:pt x="57098" y="1666"/>
                    <a:pt x="57098" y="1666"/>
                  </a:cubicBezTo>
                  <a:cubicBezTo>
                    <a:pt x="69168" y="1666"/>
                    <a:pt x="69168" y="1666"/>
                    <a:pt x="69168" y="1666"/>
                  </a:cubicBezTo>
                  <a:cubicBezTo>
                    <a:pt x="69168" y="10000"/>
                    <a:pt x="69168" y="18333"/>
                    <a:pt x="69168" y="26666"/>
                  </a:cubicBezTo>
                  <a:cubicBezTo>
                    <a:pt x="68239" y="26666"/>
                    <a:pt x="68239" y="26666"/>
                    <a:pt x="68239" y="26666"/>
                  </a:cubicBezTo>
                  <a:cubicBezTo>
                    <a:pt x="68007" y="21666"/>
                    <a:pt x="68007" y="21666"/>
                    <a:pt x="68007" y="21666"/>
                  </a:cubicBezTo>
                  <a:cubicBezTo>
                    <a:pt x="67543" y="10000"/>
                    <a:pt x="67079" y="8333"/>
                    <a:pt x="64758" y="8333"/>
                  </a:cubicBezTo>
                  <a:lnTo>
                    <a:pt x="62669" y="8333"/>
                  </a:lnTo>
                  <a:close/>
                  <a:moveTo>
                    <a:pt x="49206" y="65000"/>
                  </a:moveTo>
                  <a:cubicBezTo>
                    <a:pt x="51528" y="65000"/>
                    <a:pt x="51992" y="51666"/>
                    <a:pt x="51992" y="33333"/>
                  </a:cubicBezTo>
                  <a:cubicBezTo>
                    <a:pt x="51992" y="18333"/>
                    <a:pt x="51295" y="8333"/>
                    <a:pt x="48974" y="8333"/>
                  </a:cubicBezTo>
                  <a:cubicBezTo>
                    <a:pt x="48742" y="8333"/>
                    <a:pt x="48742" y="8333"/>
                    <a:pt x="48742" y="8333"/>
                  </a:cubicBezTo>
                  <a:cubicBezTo>
                    <a:pt x="48046" y="8333"/>
                    <a:pt x="47582" y="10000"/>
                    <a:pt x="47582" y="15000"/>
                  </a:cubicBezTo>
                  <a:cubicBezTo>
                    <a:pt x="47582" y="65000"/>
                    <a:pt x="47582" y="65000"/>
                    <a:pt x="47582" y="65000"/>
                  </a:cubicBezTo>
                  <a:lnTo>
                    <a:pt x="49206" y="65000"/>
                  </a:lnTo>
                  <a:close/>
                  <a:moveTo>
                    <a:pt x="43172" y="118333"/>
                  </a:moveTo>
                  <a:cubicBezTo>
                    <a:pt x="43172" y="113333"/>
                    <a:pt x="43172" y="113333"/>
                    <a:pt x="43172" y="113333"/>
                  </a:cubicBezTo>
                  <a:cubicBezTo>
                    <a:pt x="44100" y="113333"/>
                    <a:pt x="44100" y="111666"/>
                    <a:pt x="44100" y="105000"/>
                  </a:cubicBezTo>
                  <a:cubicBezTo>
                    <a:pt x="44100" y="15000"/>
                    <a:pt x="44100" y="15000"/>
                    <a:pt x="44100" y="15000"/>
                  </a:cubicBezTo>
                  <a:cubicBezTo>
                    <a:pt x="44100" y="8333"/>
                    <a:pt x="44100" y="6666"/>
                    <a:pt x="43172" y="5000"/>
                  </a:cubicBezTo>
                  <a:cubicBezTo>
                    <a:pt x="43172" y="1666"/>
                    <a:pt x="43172" y="1666"/>
                    <a:pt x="43172" y="1666"/>
                  </a:cubicBezTo>
                  <a:cubicBezTo>
                    <a:pt x="49903" y="1666"/>
                    <a:pt x="49903" y="1666"/>
                    <a:pt x="49903" y="1666"/>
                  </a:cubicBezTo>
                  <a:cubicBezTo>
                    <a:pt x="53152" y="1666"/>
                    <a:pt x="55705" y="6666"/>
                    <a:pt x="55705" y="35000"/>
                  </a:cubicBezTo>
                  <a:cubicBezTo>
                    <a:pt x="55705" y="63333"/>
                    <a:pt x="53152" y="71666"/>
                    <a:pt x="49206" y="71666"/>
                  </a:cubicBezTo>
                  <a:cubicBezTo>
                    <a:pt x="47582" y="71666"/>
                    <a:pt x="47582" y="71666"/>
                    <a:pt x="47582" y="71666"/>
                  </a:cubicBezTo>
                  <a:cubicBezTo>
                    <a:pt x="47582" y="105000"/>
                    <a:pt x="47582" y="105000"/>
                    <a:pt x="47582" y="105000"/>
                  </a:cubicBezTo>
                  <a:cubicBezTo>
                    <a:pt x="47582" y="111666"/>
                    <a:pt x="47814" y="113333"/>
                    <a:pt x="48510" y="113333"/>
                  </a:cubicBezTo>
                  <a:cubicBezTo>
                    <a:pt x="48510" y="118333"/>
                    <a:pt x="48510" y="118333"/>
                    <a:pt x="48510" y="118333"/>
                  </a:cubicBezTo>
                  <a:lnTo>
                    <a:pt x="43172" y="118333"/>
                  </a:lnTo>
                  <a:close/>
                  <a:moveTo>
                    <a:pt x="34816" y="8333"/>
                  </a:moveTo>
                  <a:cubicBezTo>
                    <a:pt x="34119" y="8333"/>
                    <a:pt x="33887" y="10000"/>
                    <a:pt x="33887" y="13333"/>
                  </a:cubicBezTo>
                  <a:cubicBezTo>
                    <a:pt x="33887" y="50000"/>
                    <a:pt x="33887" y="50000"/>
                    <a:pt x="33887" y="50000"/>
                  </a:cubicBezTo>
                  <a:cubicBezTo>
                    <a:pt x="35976" y="50000"/>
                    <a:pt x="35976" y="50000"/>
                    <a:pt x="35976" y="50000"/>
                  </a:cubicBezTo>
                  <a:cubicBezTo>
                    <a:pt x="36905" y="50000"/>
                    <a:pt x="38297" y="50000"/>
                    <a:pt x="38994" y="46666"/>
                  </a:cubicBezTo>
                  <a:cubicBezTo>
                    <a:pt x="38994" y="61666"/>
                    <a:pt x="38994" y="61666"/>
                    <a:pt x="38994" y="61666"/>
                  </a:cubicBezTo>
                  <a:cubicBezTo>
                    <a:pt x="38297" y="58333"/>
                    <a:pt x="36905" y="58333"/>
                    <a:pt x="35976" y="58333"/>
                  </a:cubicBezTo>
                  <a:cubicBezTo>
                    <a:pt x="33887" y="58333"/>
                    <a:pt x="33887" y="58333"/>
                    <a:pt x="33887" y="58333"/>
                  </a:cubicBezTo>
                  <a:cubicBezTo>
                    <a:pt x="33887" y="101666"/>
                    <a:pt x="33887" y="101666"/>
                    <a:pt x="33887" y="101666"/>
                  </a:cubicBezTo>
                  <a:cubicBezTo>
                    <a:pt x="33887" y="108333"/>
                    <a:pt x="34352" y="110000"/>
                    <a:pt x="36441" y="110000"/>
                  </a:cubicBezTo>
                  <a:cubicBezTo>
                    <a:pt x="36905" y="110000"/>
                    <a:pt x="36905" y="110000"/>
                    <a:pt x="36905" y="110000"/>
                  </a:cubicBezTo>
                  <a:cubicBezTo>
                    <a:pt x="38994" y="110000"/>
                    <a:pt x="39458" y="110000"/>
                    <a:pt x="39922" y="95000"/>
                  </a:cubicBezTo>
                  <a:cubicBezTo>
                    <a:pt x="40154" y="90000"/>
                    <a:pt x="40154" y="90000"/>
                    <a:pt x="40154" y="90000"/>
                  </a:cubicBezTo>
                  <a:cubicBezTo>
                    <a:pt x="41083" y="90000"/>
                    <a:pt x="41083" y="90000"/>
                    <a:pt x="41083" y="90000"/>
                  </a:cubicBezTo>
                  <a:cubicBezTo>
                    <a:pt x="41083" y="100000"/>
                    <a:pt x="41083" y="108333"/>
                    <a:pt x="41083" y="118333"/>
                  </a:cubicBezTo>
                  <a:cubicBezTo>
                    <a:pt x="29477" y="118333"/>
                    <a:pt x="29477" y="118333"/>
                    <a:pt x="29477" y="118333"/>
                  </a:cubicBezTo>
                  <a:cubicBezTo>
                    <a:pt x="29477" y="113333"/>
                    <a:pt x="29477" y="113333"/>
                    <a:pt x="29477" y="113333"/>
                  </a:cubicBezTo>
                  <a:cubicBezTo>
                    <a:pt x="30406" y="113333"/>
                    <a:pt x="30406" y="111666"/>
                    <a:pt x="30406" y="105000"/>
                  </a:cubicBezTo>
                  <a:cubicBezTo>
                    <a:pt x="30406" y="15000"/>
                    <a:pt x="30406" y="15000"/>
                    <a:pt x="30406" y="15000"/>
                  </a:cubicBezTo>
                  <a:cubicBezTo>
                    <a:pt x="30406" y="8333"/>
                    <a:pt x="30406" y="6666"/>
                    <a:pt x="29477" y="5000"/>
                  </a:cubicBezTo>
                  <a:cubicBezTo>
                    <a:pt x="29477" y="1666"/>
                    <a:pt x="29477" y="1666"/>
                    <a:pt x="29477" y="1666"/>
                  </a:cubicBezTo>
                  <a:cubicBezTo>
                    <a:pt x="40851" y="1666"/>
                    <a:pt x="40851" y="1666"/>
                    <a:pt x="40851" y="1666"/>
                  </a:cubicBezTo>
                  <a:cubicBezTo>
                    <a:pt x="40851" y="10000"/>
                    <a:pt x="40851" y="18333"/>
                    <a:pt x="40851" y="26666"/>
                  </a:cubicBezTo>
                  <a:cubicBezTo>
                    <a:pt x="39922" y="26666"/>
                    <a:pt x="39922" y="26666"/>
                    <a:pt x="39922" y="26666"/>
                  </a:cubicBezTo>
                  <a:cubicBezTo>
                    <a:pt x="39690" y="21666"/>
                    <a:pt x="39690" y="21666"/>
                    <a:pt x="39690" y="21666"/>
                  </a:cubicBezTo>
                  <a:cubicBezTo>
                    <a:pt x="39226" y="10000"/>
                    <a:pt x="38529" y="8333"/>
                    <a:pt x="36441" y="8333"/>
                  </a:cubicBezTo>
                  <a:lnTo>
                    <a:pt x="34816" y="8333"/>
                  </a:lnTo>
                  <a:close/>
                  <a:moveTo>
                    <a:pt x="21121" y="110000"/>
                  </a:moveTo>
                  <a:cubicBezTo>
                    <a:pt x="23210" y="110000"/>
                    <a:pt x="24139" y="100000"/>
                    <a:pt x="24139" y="80000"/>
                  </a:cubicBezTo>
                  <a:cubicBezTo>
                    <a:pt x="24139" y="61666"/>
                    <a:pt x="23210" y="50000"/>
                    <a:pt x="20657" y="50000"/>
                  </a:cubicBezTo>
                  <a:cubicBezTo>
                    <a:pt x="19264" y="50000"/>
                    <a:pt x="19264" y="50000"/>
                    <a:pt x="19264" y="50000"/>
                  </a:cubicBezTo>
                  <a:cubicBezTo>
                    <a:pt x="19264" y="100000"/>
                    <a:pt x="19264" y="100000"/>
                    <a:pt x="19264" y="100000"/>
                  </a:cubicBezTo>
                  <a:cubicBezTo>
                    <a:pt x="19264" y="108333"/>
                    <a:pt x="19497" y="110000"/>
                    <a:pt x="20657" y="110000"/>
                  </a:cubicBezTo>
                  <a:lnTo>
                    <a:pt x="21121" y="110000"/>
                  </a:lnTo>
                  <a:close/>
                  <a:moveTo>
                    <a:pt x="20425" y="8333"/>
                  </a:moveTo>
                  <a:cubicBezTo>
                    <a:pt x="19264" y="8333"/>
                    <a:pt x="19264" y="10000"/>
                    <a:pt x="19264" y="15000"/>
                  </a:cubicBezTo>
                  <a:cubicBezTo>
                    <a:pt x="19264" y="43333"/>
                    <a:pt x="19264" y="43333"/>
                    <a:pt x="19264" y="43333"/>
                  </a:cubicBezTo>
                  <a:cubicBezTo>
                    <a:pt x="19961" y="43333"/>
                    <a:pt x="19961" y="43333"/>
                    <a:pt x="19961" y="43333"/>
                  </a:cubicBezTo>
                  <a:cubicBezTo>
                    <a:pt x="24603" y="43333"/>
                    <a:pt x="27620" y="46666"/>
                    <a:pt x="27620" y="78333"/>
                  </a:cubicBezTo>
                  <a:cubicBezTo>
                    <a:pt x="27620" y="110000"/>
                    <a:pt x="25299" y="118333"/>
                    <a:pt x="21353" y="118333"/>
                  </a:cubicBezTo>
                  <a:cubicBezTo>
                    <a:pt x="14854" y="118333"/>
                    <a:pt x="14854" y="118333"/>
                    <a:pt x="14854" y="118333"/>
                  </a:cubicBezTo>
                  <a:cubicBezTo>
                    <a:pt x="14854" y="113333"/>
                    <a:pt x="14854" y="113333"/>
                    <a:pt x="14854" y="113333"/>
                  </a:cubicBezTo>
                  <a:cubicBezTo>
                    <a:pt x="15551" y="113333"/>
                    <a:pt x="15783" y="111666"/>
                    <a:pt x="15783" y="105000"/>
                  </a:cubicBezTo>
                  <a:cubicBezTo>
                    <a:pt x="15783" y="15000"/>
                    <a:pt x="15783" y="15000"/>
                    <a:pt x="15783" y="15000"/>
                  </a:cubicBezTo>
                  <a:cubicBezTo>
                    <a:pt x="15783" y="8333"/>
                    <a:pt x="15551" y="6666"/>
                    <a:pt x="14854" y="5000"/>
                  </a:cubicBezTo>
                  <a:cubicBezTo>
                    <a:pt x="14854" y="1666"/>
                    <a:pt x="14854" y="1666"/>
                    <a:pt x="14854" y="1666"/>
                  </a:cubicBezTo>
                  <a:cubicBezTo>
                    <a:pt x="26924" y="1666"/>
                    <a:pt x="26924" y="1666"/>
                    <a:pt x="26924" y="1666"/>
                  </a:cubicBezTo>
                  <a:cubicBezTo>
                    <a:pt x="26692" y="10000"/>
                    <a:pt x="26692" y="18333"/>
                    <a:pt x="26924" y="26666"/>
                  </a:cubicBezTo>
                  <a:cubicBezTo>
                    <a:pt x="25996" y="26666"/>
                    <a:pt x="25996" y="26666"/>
                    <a:pt x="25996" y="26666"/>
                  </a:cubicBezTo>
                  <a:cubicBezTo>
                    <a:pt x="25764" y="21666"/>
                    <a:pt x="25764" y="21666"/>
                    <a:pt x="25764" y="21666"/>
                  </a:cubicBezTo>
                  <a:cubicBezTo>
                    <a:pt x="25299" y="10000"/>
                    <a:pt x="24603" y="8333"/>
                    <a:pt x="22514" y="8333"/>
                  </a:cubicBezTo>
                  <a:lnTo>
                    <a:pt x="20425" y="8333"/>
                  </a:lnTo>
                  <a:close/>
                  <a:moveTo>
                    <a:pt x="12765" y="101666"/>
                  </a:moveTo>
                  <a:cubicBezTo>
                    <a:pt x="13230" y="110000"/>
                    <a:pt x="13230" y="110000"/>
                    <a:pt x="13230" y="110000"/>
                  </a:cubicBezTo>
                  <a:cubicBezTo>
                    <a:pt x="11837" y="116666"/>
                    <a:pt x="9748" y="120000"/>
                    <a:pt x="7659" y="120000"/>
                  </a:cubicBezTo>
                  <a:cubicBezTo>
                    <a:pt x="3017" y="120000"/>
                    <a:pt x="0" y="101666"/>
                    <a:pt x="0" y="61666"/>
                  </a:cubicBezTo>
                  <a:cubicBezTo>
                    <a:pt x="0" y="23333"/>
                    <a:pt x="2321" y="0"/>
                    <a:pt x="8123" y="0"/>
                  </a:cubicBezTo>
                  <a:cubicBezTo>
                    <a:pt x="10676" y="0"/>
                    <a:pt x="12301" y="3333"/>
                    <a:pt x="12765" y="5000"/>
                  </a:cubicBezTo>
                  <a:cubicBezTo>
                    <a:pt x="12765" y="13333"/>
                    <a:pt x="12765" y="21666"/>
                    <a:pt x="12765" y="28333"/>
                  </a:cubicBezTo>
                  <a:cubicBezTo>
                    <a:pt x="11837" y="28333"/>
                    <a:pt x="11837" y="28333"/>
                    <a:pt x="11837" y="28333"/>
                  </a:cubicBezTo>
                  <a:cubicBezTo>
                    <a:pt x="11605" y="21666"/>
                    <a:pt x="11605" y="21666"/>
                    <a:pt x="11605" y="21666"/>
                  </a:cubicBezTo>
                  <a:cubicBezTo>
                    <a:pt x="11141" y="13333"/>
                    <a:pt x="10444" y="6666"/>
                    <a:pt x="8123" y="6666"/>
                  </a:cubicBezTo>
                  <a:cubicBezTo>
                    <a:pt x="4874" y="6666"/>
                    <a:pt x="3945" y="25000"/>
                    <a:pt x="3945" y="56666"/>
                  </a:cubicBezTo>
                  <a:cubicBezTo>
                    <a:pt x="3945" y="86666"/>
                    <a:pt x="4642" y="108333"/>
                    <a:pt x="8820" y="108333"/>
                  </a:cubicBezTo>
                  <a:cubicBezTo>
                    <a:pt x="10676" y="108333"/>
                    <a:pt x="11837" y="105000"/>
                    <a:pt x="12765" y="101666"/>
                  </a:cubicBezTo>
                </a:path>
              </a:pathLst>
            </a:custGeom>
            <a:solidFill>
              <a:schemeClr val="accent1">
                <a:alpha val="40392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4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3980337" y="-563614"/>
              <a:ext cx="1925637" cy="26987"/>
            </a:xfrm>
            <a:prstGeom prst="rect">
              <a:avLst/>
            </a:prstGeom>
            <a:solidFill>
              <a:schemeClr val="accent1">
                <a:alpha val="40392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4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3321525" y="-965250"/>
              <a:ext cx="508000" cy="4968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444" y="36000"/>
                  </a:moveTo>
                  <a:cubicBezTo>
                    <a:pt x="89777" y="3692"/>
                    <a:pt x="89777" y="3692"/>
                    <a:pt x="89777" y="3692"/>
                  </a:cubicBezTo>
                  <a:cubicBezTo>
                    <a:pt x="88000" y="2769"/>
                    <a:pt x="85333" y="923"/>
                    <a:pt x="82666" y="0"/>
                  </a:cubicBezTo>
                  <a:cubicBezTo>
                    <a:pt x="36444" y="28615"/>
                    <a:pt x="36444" y="28615"/>
                    <a:pt x="36444" y="28615"/>
                  </a:cubicBezTo>
                  <a:cubicBezTo>
                    <a:pt x="16000" y="15692"/>
                    <a:pt x="16000" y="15692"/>
                    <a:pt x="16000" y="15692"/>
                  </a:cubicBezTo>
                  <a:cubicBezTo>
                    <a:pt x="14222" y="17538"/>
                    <a:pt x="12444" y="19384"/>
                    <a:pt x="11555" y="21230"/>
                  </a:cubicBezTo>
                  <a:lnTo>
                    <a:pt x="36444" y="36000"/>
                  </a:lnTo>
                  <a:close/>
                  <a:moveTo>
                    <a:pt x="101333" y="12923"/>
                  </a:moveTo>
                  <a:cubicBezTo>
                    <a:pt x="99555" y="11076"/>
                    <a:pt x="97777" y="9230"/>
                    <a:pt x="96000" y="8307"/>
                  </a:cubicBezTo>
                  <a:cubicBezTo>
                    <a:pt x="36444" y="43384"/>
                    <a:pt x="36444" y="43384"/>
                    <a:pt x="36444" y="43384"/>
                  </a:cubicBezTo>
                  <a:cubicBezTo>
                    <a:pt x="8000" y="26769"/>
                    <a:pt x="8000" y="26769"/>
                    <a:pt x="8000" y="26769"/>
                  </a:cubicBezTo>
                  <a:cubicBezTo>
                    <a:pt x="7111" y="28615"/>
                    <a:pt x="6222" y="30461"/>
                    <a:pt x="5333" y="33230"/>
                  </a:cubicBezTo>
                  <a:cubicBezTo>
                    <a:pt x="36444" y="51692"/>
                    <a:pt x="36444" y="51692"/>
                    <a:pt x="36444" y="51692"/>
                  </a:cubicBezTo>
                  <a:lnTo>
                    <a:pt x="101333" y="12923"/>
                  </a:lnTo>
                  <a:close/>
                  <a:moveTo>
                    <a:pt x="36444" y="59076"/>
                  </a:moveTo>
                  <a:cubicBezTo>
                    <a:pt x="2666" y="39692"/>
                    <a:pt x="2666" y="39692"/>
                    <a:pt x="2666" y="39692"/>
                  </a:cubicBezTo>
                  <a:cubicBezTo>
                    <a:pt x="1777" y="41538"/>
                    <a:pt x="1777" y="43384"/>
                    <a:pt x="888" y="46153"/>
                  </a:cubicBezTo>
                  <a:cubicBezTo>
                    <a:pt x="36444" y="67384"/>
                    <a:pt x="36444" y="67384"/>
                    <a:pt x="36444" y="67384"/>
                  </a:cubicBezTo>
                  <a:cubicBezTo>
                    <a:pt x="109333" y="23076"/>
                    <a:pt x="109333" y="23076"/>
                    <a:pt x="109333" y="23076"/>
                  </a:cubicBezTo>
                  <a:cubicBezTo>
                    <a:pt x="108444" y="21230"/>
                    <a:pt x="107555" y="19384"/>
                    <a:pt x="105777" y="17538"/>
                  </a:cubicBezTo>
                  <a:lnTo>
                    <a:pt x="36444" y="59076"/>
                  </a:lnTo>
                  <a:close/>
                  <a:moveTo>
                    <a:pt x="120000" y="57230"/>
                  </a:moveTo>
                  <a:cubicBezTo>
                    <a:pt x="120000" y="91384"/>
                    <a:pt x="92444" y="120000"/>
                    <a:pt x="59555" y="120000"/>
                  </a:cubicBezTo>
                  <a:cubicBezTo>
                    <a:pt x="26666" y="120000"/>
                    <a:pt x="0" y="91384"/>
                    <a:pt x="0" y="57230"/>
                  </a:cubicBezTo>
                  <a:cubicBezTo>
                    <a:pt x="0" y="56307"/>
                    <a:pt x="0" y="54461"/>
                    <a:pt x="0" y="53538"/>
                  </a:cubicBezTo>
                  <a:cubicBezTo>
                    <a:pt x="36444" y="74769"/>
                    <a:pt x="36444" y="74769"/>
                    <a:pt x="36444" y="74769"/>
                  </a:cubicBezTo>
                  <a:cubicBezTo>
                    <a:pt x="112888" y="29538"/>
                    <a:pt x="112888" y="29538"/>
                    <a:pt x="112888" y="29538"/>
                  </a:cubicBezTo>
                  <a:cubicBezTo>
                    <a:pt x="117333" y="37846"/>
                    <a:pt x="120000" y="47076"/>
                    <a:pt x="120000" y="57230"/>
                  </a:cubicBezTo>
                </a:path>
              </a:pathLst>
            </a:custGeom>
            <a:solidFill>
              <a:schemeClr val="accent1">
                <a:alpha val="40392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4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1608511" y="1028701"/>
            <a:ext cx="5916583" cy="384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alibri"/>
              <a:buNone/>
              <a:defRPr sz="36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33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33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33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33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624" marR="0" lvl="5" indent="-383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33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249" marR="0" lvl="6" indent="-766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33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873" marR="0" lvl="7" indent="-7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33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498" marR="0" lvl="8" indent="-390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33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8788182" y="4912364"/>
            <a:ext cx="213008" cy="1166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lang="en-US" sz="72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Arial"/>
                <a:buNone/>
              </a:pPr>
              <a:t>‹#›</a:t>
            </a:fld>
            <a:endParaRPr lang="en-US" sz="72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44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  <a:endParaRPr lang="ru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1"/>
            <a:ext cx="161982" cy="121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" name="Shape 52"/>
          <p:cNvCxnSpPr/>
          <p:nvPr/>
        </p:nvCxnSpPr>
        <p:spPr>
          <a:xfrm>
            <a:off x="191081" y="771043"/>
            <a:ext cx="876183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91081" y="1013516"/>
            <a:ext cx="5680840" cy="11079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54000" marR="0" lvl="1" indent="-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Arial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09600" marR="0" lvl="2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1428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2550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1428"/>
              <a:buFont typeface="Arial"/>
              <a:buChar char="▫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03300" marR="0" lvl="4" indent="-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3300" marR="0" lvl="5" indent="571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476"/>
              <a:buFont typeface="Arial"/>
              <a:buChar char="-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003300" marR="0" lvl="6" indent="571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476"/>
              <a:buFont typeface="Arial"/>
              <a:buChar char="-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03300" marR="0" lvl="7" indent="571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476"/>
              <a:buFont typeface="Arial"/>
              <a:buChar char="-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003300" marR="0" lvl="8" indent="571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476"/>
              <a:buFont typeface="Arial"/>
              <a:buChar char="-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91081" y="249860"/>
            <a:ext cx="7079410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6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200" marR="0" lvl="6" indent="-12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8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4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5" name="Shape 55"/>
          <p:cNvGrpSpPr/>
          <p:nvPr/>
        </p:nvGrpSpPr>
        <p:grpSpPr>
          <a:xfrm>
            <a:off x="7571203" y="255534"/>
            <a:ext cx="1381716" cy="265649"/>
            <a:chOff x="3321525" y="-965250"/>
            <a:chExt cx="2584449" cy="496886"/>
          </a:xfrm>
        </p:grpSpPr>
        <p:sp>
          <p:nvSpPr>
            <p:cNvPr id="56" name="Shape 56"/>
            <p:cNvSpPr/>
            <p:nvPr/>
          </p:nvSpPr>
          <p:spPr>
            <a:xfrm>
              <a:off x="3958112" y="-900162"/>
              <a:ext cx="1947862" cy="276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429" y="66666"/>
                  </a:moveTo>
                  <a:cubicBezTo>
                    <a:pt x="115357" y="78333"/>
                    <a:pt x="118143" y="103333"/>
                    <a:pt x="120000" y="118333"/>
                  </a:cubicBezTo>
                  <a:cubicBezTo>
                    <a:pt x="114661" y="118333"/>
                    <a:pt x="114661" y="118333"/>
                    <a:pt x="114661" y="118333"/>
                  </a:cubicBezTo>
                  <a:cubicBezTo>
                    <a:pt x="114197" y="111666"/>
                    <a:pt x="113733" y="101666"/>
                    <a:pt x="111876" y="83333"/>
                  </a:cubicBezTo>
                  <a:cubicBezTo>
                    <a:pt x="109555" y="56666"/>
                    <a:pt x="109555" y="56666"/>
                    <a:pt x="109555" y="56666"/>
                  </a:cubicBezTo>
                  <a:cubicBezTo>
                    <a:pt x="111644" y="36666"/>
                    <a:pt x="111644" y="36666"/>
                    <a:pt x="111644" y="36666"/>
                  </a:cubicBezTo>
                  <a:cubicBezTo>
                    <a:pt x="112804" y="25000"/>
                    <a:pt x="114429" y="10000"/>
                    <a:pt x="114893" y="1666"/>
                  </a:cubicBezTo>
                  <a:cubicBezTo>
                    <a:pt x="118839" y="1666"/>
                    <a:pt x="118839" y="1666"/>
                    <a:pt x="118839" y="1666"/>
                  </a:cubicBezTo>
                  <a:cubicBezTo>
                    <a:pt x="118839" y="1666"/>
                    <a:pt x="118839" y="1666"/>
                    <a:pt x="118839" y="1666"/>
                  </a:cubicBezTo>
                  <a:cubicBezTo>
                    <a:pt x="117214" y="8333"/>
                    <a:pt x="114661" y="26666"/>
                    <a:pt x="113965" y="31666"/>
                  </a:cubicBezTo>
                  <a:cubicBezTo>
                    <a:pt x="112340" y="45000"/>
                    <a:pt x="112340" y="45000"/>
                    <a:pt x="112340" y="45000"/>
                  </a:cubicBezTo>
                  <a:lnTo>
                    <a:pt x="114429" y="66666"/>
                  </a:lnTo>
                  <a:close/>
                  <a:moveTo>
                    <a:pt x="105609" y="15000"/>
                  </a:moveTo>
                  <a:cubicBezTo>
                    <a:pt x="105609" y="8333"/>
                    <a:pt x="105609" y="6666"/>
                    <a:pt x="104680" y="5000"/>
                  </a:cubicBezTo>
                  <a:cubicBezTo>
                    <a:pt x="104680" y="1666"/>
                    <a:pt x="104680" y="1666"/>
                    <a:pt x="104680" y="1666"/>
                  </a:cubicBezTo>
                  <a:cubicBezTo>
                    <a:pt x="110019" y="1666"/>
                    <a:pt x="110019" y="1666"/>
                    <a:pt x="110019" y="1666"/>
                  </a:cubicBezTo>
                  <a:cubicBezTo>
                    <a:pt x="110019" y="5000"/>
                    <a:pt x="110019" y="5000"/>
                    <a:pt x="110019" y="5000"/>
                  </a:cubicBezTo>
                  <a:cubicBezTo>
                    <a:pt x="109323" y="6666"/>
                    <a:pt x="109090" y="8333"/>
                    <a:pt x="109090" y="15000"/>
                  </a:cubicBezTo>
                  <a:cubicBezTo>
                    <a:pt x="109090" y="105000"/>
                    <a:pt x="109090" y="105000"/>
                    <a:pt x="109090" y="105000"/>
                  </a:cubicBezTo>
                  <a:cubicBezTo>
                    <a:pt x="109090" y="111666"/>
                    <a:pt x="109323" y="113333"/>
                    <a:pt x="110019" y="113333"/>
                  </a:cubicBezTo>
                  <a:cubicBezTo>
                    <a:pt x="110019" y="118333"/>
                    <a:pt x="110019" y="118333"/>
                    <a:pt x="110019" y="118333"/>
                  </a:cubicBezTo>
                  <a:cubicBezTo>
                    <a:pt x="104680" y="118333"/>
                    <a:pt x="104680" y="118333"/>
                    <a:pt x="104680" y="118333"/>
                  </a:cubicBezTo>
                  <a:cubicBezTo>
                    <a:pt x="104680" y="113333"/>
                    <a:pt x="104680" y="113333"/>
                    <a:pt x="104680" y="113333"/>
                  </a:cubicBezTo>
                  <a:cubicBezTo>
                    <a:pt x="105609" y="113333"/>
                    <a:pt x="105609" y="111666"/>
                    <a:pt x="105609" y="105000"/>
                  </a:cubicBezTo>
                  <a:lnTo>
                    <a:pt x="105609" y="15000"/>
                  </a:lnTo>
                  <a:close/>
                  <a:moveTo>
                    <a:pt x="97717" y="58333"/>
                  </a:moveTo>
                  <a:cubicBezTo>
                    <a:pt x="91450" y="58333"/>
                    <a:pt x="91450" y="58333"/>
                    <a:pt x="91450" y="58333"/>
                  </a:cubicBezTo>
                  <a:cubicBezTo>
                    <a:pt x="91450" y="105000"/>
                    <a:pt x="91450" y="105000"/>
                    <a:pt x="91450" y="105000"/>
                  </a:cubicBezTo>
                  <a:cubicBezTo>
                    <a:pt x="91450" y="111666"/>
                    <a:pt x="91682" y="113333"/>
                    <a:pt x="92379" y="113333"/>
                  </a:cubicBezTo>
                  <a:cubicBezTo>
                    <a:pt x="92379" y="118333"/>
                    <a:pt x="92379" y="118333"/>
                    <a:pt x="92379" y="118333"/>
                  </a:cubicBezTo>
                  <a:cubicBezTo>
                    <a:pt x="87272" y="118333"/>
                    <a:pt x="87272" y="118333"/>
                    <a:pt x="87272" y="118333"/>
                  </a:cubicBezTo>
                  <a:cubicBezTo>
                    <a:pt x="87272" y="113333"/>
                    <a:pt x="87272" y="113333"/>
                    <a:pt x="87272" y="113333"/>
                  </a:cubicBezTo>
                  <a:cubicBezTo>
                    <a:pt x="87969" y="113333"/>
                    <a:pt x="88201" y="111666"/>
                    <a:pt x="88201" y="105000"/>
                  </a:cubicBezTo>
                  <a:cubicBezTo>
                    <a:pt x="88201" y="15000"/>
                    <a:pt x="88201" y="15000"/>
                    <a:pt x="88201" y="15000"/>
                  </a:cubicBezTo>
                  <a:cubicBezTo>
                    <a:pt x="88201" y="8333"/>
                    <a:pt x="87969" y="6666"/>
                    <a:pt x="87272" y="5000"/>
                  </a:cubicBezTo>
                  <a:cubicBezTo>
                    <a:pt x="87272" y="1666"/>
                    <a:pt x="87272" y="1666"/>
                    <a:pt x="87272" y="1666"/>
                  </a:cubicBezTo>
                  <a:cubicBezTo>
                    <a:pt x="92379" y="1666"/>
                    <a:pt x="92379" y="1666"/>
                    <a:pt x="92379" y="1666"/>
                  </a:cubicBezTo>
                  <a:cubicBezTo>
                    <a:pt x="92379" y="5000"/>
                    <a:pt x="92379" y="5000"/>
                    <a:pt x="92379" y="5000"/>
                  </a:cubicBezTo>
                  <a:cubicBezTo>
                    <a:pt x="91682" y="6666"/>
                    <a:pt x="91450" y="8333"/>
                    <a:pt x="91450" y="15000"/>
                  </a:cubicBezTo>
                  <a:cubicBezTo>
                    <a:pt x="91450" y="50000"/>
                    <a:pt x="91450" y="50000"/>
                    <a:pt x="91450" y="50000"/>
                  </a:cubicBezTo>
                  <a:cubicBezTo>
                    <a:pt x="97717" y="50000"/>
                    <a:pt x="97717" y="50000"/>
                    <a:pt x="97717" y="50000"/>
                  </a:cubicBezTo>
                  <a:cubicBezTo>
                    <a:pt x="97717" y="15000"/>
                    <a:pt x="97717" y="15000"/>
                    <a:pt x="97717" y="15000"/>
                  </a:cubicBezTo>
                  <a:cubicBezTo>
                    <a:pt x="97717" y="8333"/>
                    <a:pt x="97717" y="6666"/>
                    <a:pt x="96789" y="5000"/>
                  </a:cubicBezTo>
                  <a:cubicBezTo>
                    <a:pt x="96789" y="1666"/>
                    <a:pt x="96789" y="1666"/>
                    <a:pt x="96789" y="1666"/>
                  </a:cubicBezTo>
                  <a:cubicBezTo>
                    <a:pt x="102127" y="1666"/>
                    <a:pt x="102127" y="1666"/>
                    <a:pt x="102127" y="1666"/>
                  </a:cubicBezTo>
                  <a:cubicBezTo>
                    <a:pt x="102127" y="5000"/>
                    <a:pt x="102127" y="5000"/>
                    <a:pt x="102127" y="5000"/>
                  </a:cubicBezTo>
                  <a:cubicBezTo>
                    <a:pt x="101431" y="6666"/>
                    <a:pt x="101199" y="8333"/>
                    <a:pt x="101199" y="15000"/>
                  </a:cubicBezTo>
                  <a:cubicBezTo>
                    <a:pt x="101199" y="105000"/>
                    <a:pt x="101199" y="105000"/>
                    <a:pt x="101199" y="105000"/>
                  </a:cubicBezTo>
                  <a:cubicBezTo>
                    <a:pt x="101199" y="111666"/>
                    <a:pt x="101431" y="113333"/>
                    <a:pt x="102127" y="113333"/>
                  </a:cubicBezTo>
                  <a:cubicBezTo>
                    <a:pt x="102127" y="118333"/>
                    <a:pt x="102127" y="118333"/>
                    <a:pt x="102127" y="118333"/>
                  </a:cubicBezTo>
                  <a:cubicBezTo>
                    <a:pt x="96789" y="118333"/>
                    <a:pt x="96789" y="118333"/>
                    <a:pt x="96789" y="118333"/>
                  </a:cubicBezTo>
                  <a:cubicBezTo>
                    <a:pt x="96789" y="113333"/>
                    <a:pt x="96789" y="113333"/>
                    <a:pt x="96789" y="113333"/>
                  </a:cubicBezTo>
                  <a:cubicBezTo>
                    <a:pt x="97717" y="113333"/>
                    <a:pt x="97717" y="111666"/>
                    <a:pt x="97717" y="105000"/>
                  </a:cubicBezTo>
                  <a:lnTo>
                    <a:pt x="97717" y="58333"/>
                  </a:lnTo>
                  <a:close/>
                  <a:moveTo>
                    <a:pt x="79613" y="68333"/>
                  </a:moveTo>
                  <a:cubicBezTo>
                    <a:pt x="77524" y="21666"/>
                    <a:pt x="77524" y="21666"/>
                    <a:pt x="77524" y="21666"/>
                  </a:cubicBezTo>
                  <a:cubicBezTo>
                    <a:pt x="75203" y="68333"/>
                    <a:pt x="75203" y="68333"/>
                    <a:pt x="75203" y="68333"/>
                  </a:cubicBezTo>
                  <a:lnTo>
                    <a:pt x="79613" y="68333"/>
                  </a:lnTo>
                  <a:close/>
                  <a:moveTo>
                    <a:pt x="81702" y="118333"/>
                  </a:moveTo>
                  <a:cubicBezTo>
                    <a:pt x="81702" y="111666"/>
                    <a:pt x="81237" y="100000"/>
                    <a:pt x="80773" y="90000"/>
                  </a:cubicBezTo>
                  <a:cubicBezTo>
                    <a:pt x="80077" y="75000"/>
                    <a:pt x="80077" y="75000"/>
                    <a:pt x="80077" y="75000"/>
                  </a:cubicBezTo>
                  <a:cubicBezTo>
                    <a:pt x="74970" y="75000"/>
                    <a:pt x="74970" y="75000"/>
                    <a:pt x="74970" y="75000"/>
                  </a:cubicBezTo>
                  <a:cubicBezTo>
                    <a:pt x="74274" y="86666"/>
                    <a:pt x="74042" y="96666"/>
                    <a:pt x="73810" y="103333"/>
                  </a:cubicBezTo>
                  <a:cubicBezTo>
                    <a:pt x="73578" y="110000"/>
                    <a:pt x="73346" y="115000"/>
                    <a:pt x="73346" y="118333"/>
                  </a:cubicBezTo>
                  <a:cubicBezTo>
                    <a:pt x="70328" y="118333"/>
                    <a:pt x="70328" y="118333"/>
                    <a:pt x="70328" y="118333"/>
                  </a:cubicBezTo>
                  <a:cubicBezTo>
                    <a:pt x="70793" y="113333"/>
                    <a:pt x="71489" y="103333"/>
                    <a:pt x="72649" y="83333"/>
                  </a:cubicBezTo>
                  <a:cubicBezTo>
                    <a:pt x="75667" y="30000"/>
                    <a:pt x="75667" y="30000"/>
                    <a:pt x="75667" y="30000"/>
                  </a:cubicBezTo>
                  <a:cubicBezTo>
                    <a:pt x="76363" y="18333"/>
                    <a:pt x="76363" y="15000"/>
                    <a:pt x="76363" y="11666"/>
                  </a:cubicBezTo>
                  <a:cubicBezTo>
                    <a:pt x="76363" y="10000"/>
                    <a:pt x="76363" y="6666"/>
                    <a:pt x="75435" y="5000"/>
                  </a:cubicBezTo>
                  <a:cubicBezTo>
                    <a:pt x="75435" y="1666"/>
                    <a:pt x="75435" y="1666"/>
                    <a:pt x="75435" y="1666"/>
                  </a:cubicBezTo>
                  <a:cubicBezTo>
                    <a:pt x="80077" y="1666"/>
                    <a:pt x="80077" y="1666"/>
                    <a:pt x="80077" y="1666"/>
                  </a:cubicBezTo>
                  <a:cubicBezTo>
                    <a:pt x="80309" y="5000"/>
                    <a:pt x="80309" y="8333"/>
                    <a:pt x="80773" y="18333"/>
                  </a:cubicBezTo>
                  <a:cubicBezTo>
                    <a:pt x="84255" y="88333"/>
                    <a:pt x="84255" y="88333"/>
                    <a:pt x="84255" y="88333"/>
                  </a:cubicBezTo>
                  <a:cubicBezTo>
                    <a:pt x="84951" y="101666"/>
                    <a:pt x="85647" y="113333"/>
                    <a:pt x="85880" y="118333"/>
                  </a:cubicBezTo>
                  <a:lnTo>
                    <a:pt x="81702" y="118333"/>
                  </a:lnTo>
                  <a:close/>
                  <a:moveTo>
                    <a:pt x="63365" y="110000"/>
                  </a:moveTo>
                  <a:cubicBezTo>
                    <a:pt x="65454" y="110000"/>
                    <a:pt x="66382" y="100000"/>
                    <a:pt x="66382" y="80000"/>
                  </a:cubicBezTo>
                  <a:cubicBezTo>
                    <a:pt x="66382" y="61666"/>
                    <a:pt x="65686" y="50000"/>
                    <a:pt x="62901" y="50000"/>
                  </a:cubicBezTo>
                  <a:cubicBezTo>
                    <a:pt x="61508" y="50000"/>
                    <a:pt x="61508" y="50000"/>
                    <a:pt x="61508" y="50000"/>
                  </a:cubicBezTo>
                  <a:cubicBezTo>
                    <a:pt x="61508" y="100000"/>
                    <a:pt x="61508" y="100000"/>
                    <a:pt x="61508" y="100000"/>
                  </a:cubicBezTo>
                  <a:cubicBezTo>
                    <a:pt x="61508" y="108333"/>
                    <a:pt x="61740" y="110000"/>
                    <a:pt x="62901" y="110000"/>
                  </a:cubicBezTo>
                  <a:lnTo>
                    <a:pt x="63365" y="110000"/>
                  </a:lnTo>
                  <a:close/>
                  <a:moveTo>
                    <a:pt x="62669" y="8333"/>
                  </a:moveTo>
                  <a:cubicBezTo>
                    <a:pt x="61508" y="8333"/>
                    <a:pt x="61508" y="10000"/>
                    <a:pt x="61508" y="15000"/>
                  </a:cubicBezTo>
                  <a:cubicBezTo>
                    <a:pt x="61508" y="43333"/>
                    <a:pt x="61508" y="43333"/>
                    <a:pt x="61508" y="43333"/>
                  </a:cubicBezTo>
                  <a:cubicBezTo>
                    <a:pt x="62437" y="43333"/>
                    <a:pt x="62437" y="43333"/>
                    <a:pt x="62437" y="43333"/>
                  </a:cubicBezTo>
                  <a:cubicBezTo>
                    <a:pt x="66847" y="43333"/>
                    <a:pt x="69864" y="46666"/>
                    <a:pt x="69864" y="78333"/>
                  </a:cubicBezTo>
                  <a:cubicBezTo>
                    <a:pt x="69864" y="110000"/>
                    <a:pt x="67543" y="118333"/>
                    <a:pt x="63597" y="118333"/>
                  </a:cubicBezTo>
                  <a:cubicBezTo>
                    <a:pt x="57098" y="118333"/>
                    <a:pt x="57098" y="118333"/>
                    <a:pt x="57098" y="118333"/>
                  </a:cubicBezTo>
                  <a:cubicBezTo>
                    <a:pt x="57098" y="113333"/>
                    <a:pt x="57098" y="113333"/>
                    <a:pt x="57098" y="113333"/>
                  </a:cubicBezTo>
                  <a:cubicBezTo>
                    <a:pt x="57794" y="113333"/>
                    <a:pt x="58027" y="111666"/>
                    <a:pt x="58027" y="105000"/>
                  </a:cubicBezTo>
                  <a:cubicBezTo>
                    <a:pt x="58027" y="15000"/>
                    <a:pt x="58027" y="15000"/>
                    <a:pt x="58027" y="15000"/>
                  </a:cubicBezTo>
                  <a:cubicBezTo>
                    <a:pt x="58027" y="8333"/>
                    <a:pt x="57794" y="6666"/>
                    <a:pt x="57098" y="5000"/>
                  </a:cubicBezTo>
                  <a:cubicBezTo>
                    <a:pt x="57098" y="1666"/>
                    <a:pt x="57098" y="1666"/>
                    <a:pt x="57098" y="1666"/>
                  </a:cubicBezTo>
                  <a:cubicBezTo>
                    <a:pt x="69168" y="1666"/>
                    <a:pt x="69168" y="1666"/>
                    <a:pt x="69168" y="1666"/>
                  </a:cubicBezTo>
                  <a:cubicBezTo>
                    <a:pt x="69168" y="10000"/>
                    <a:pt x="69168" y="18333"/>
                    <a:pt x="69168" y="26666"/>
                  </a:cubicBezTo>
                  <a:cubicBezTo>
                    <a:pt x="68239" y="26666"/>
                    <a:pt x="68239" y="26666"/>
                    <a:pt x="68239" y="26666"/>
                  </a:cubicBezTo>
                  <a:cubicBezTo>
                    <a:pt x="68007" y="21666"/>
                    <a:pt x="68007" y="21666"/>
                    <a:pt x="68007" y="21666"/>
                  </a:cubicBezTo>
                  <a:cubicBezTo>
                    <a:pt x="67543" y="10000"/>
                    <a:pt x="67079" y="8333"/>
                    <a:pt x="64758" y="8333"/>
                  </a:cubicBezTo>
                  <a:lnTo>
                    <a:pt x="62669" y="8333"/>
                  </a:lnTo>
                  <a:close/>
                  <a:moveTo>
                    <a:pt x="49206" y="65000"/>
                  </a:moveTo>
                  <a:cubicBezTo>
                    <a:pt x="51528" y="65000"/>
                    <a:pt x="51992" y="51666"/>
                    <a:pt x="51992" y="33333"/>
                  </a:cubicBezTo>
                  <a:cubicBezTo>
                    <a:pt x="51992" y="18333"/>
                    <a:pt x="51295" y="8333"/>
                    <a:pt x="48974" y="8333"/>
                  </a:cubicBezTo>
                  <a:cubicBezTo>
                    <a:pt x="48742" y="8333"/>
                    <a:pt x="48742" y="8333"/>
                    <a:pt x="48742" y="8333"/>
                  </a:cubicBezTo>
                  <a:cubicBezTo>
                    <a:pt x="48046" y="8333"/>
                    <a:pt x="47582" y="10000"/>
                    <a:pt x="47582" y="15000"/>
                  </a:cubicBezTo>
                  <a:cubicBezTo>
                    <a:pt x="47582" y="65000"/>
                    <a:pt x="47582" y="65000"/>
                    <a:pt x="47582" y="65000"/>
                  </a:cubicBezTo>
                  <a:lnTo>
                    <a:pt x="49206" y="65000"/>
                  </a:lnTo>
                  <a:close/>
                  <a:moveTo>
                    <a:pt x="43172" y="118333"/>
                  </a:moveTo>
                  <a:cubicBezTo>
                    <a:pt x="43172" y="113333"/>
                    <a:pt x="43172" y="113333"/>
                    <a:pt x="43172" y="113333"/>
                  </a:cubicBezTo>
                  <a:cubicBezTo>
                    <a:pt x="44100" y="113333"/>
                    <a:pt x="44100" y="111666"/>
                    <a:pt x="44100" y="105000"/>
                  </a:cubicBezTo>
                  <a:cubicBezTo>
                    <a:pt x="44100" y="15000"/>
                    <a:pt x="44100" y="15000"/>
                    <a:pt x="44100" y="15000"/>
                  </a:cubicBezTo>
                  <a:cubicBezTo>
                    <a:pt x="44100" y="8333"/>
                    <a:pt x="44100" y="6666"/>
                    <a:pt x="43172" y="5000"/>
                  </a:cubicBezTo>
                  <a:cubicBezTo>
                    <a:pt x="43172" y="1666"/>
                    <a:pt x="43172" y="1666"/>
                    <a:pt x="43172" y="1666"/>
                  </a:cubicBezTo>
                  <a:cubicBezTo>
                    <a:pt x="49903" y="1666"/>
                    <a:pt x="49903" y="1666"/>
                    <a:pt x="49903" y="1666"/>
                  </a:cubicBezTo>
                  <a:cubicBezTo>
                    <a:pt x="53152" y="1666"/>
                    <a:pt x="55705" y="6666"/>
                    <a:pt x="55705" y="35000"/>
                  </a:cubicBezTo>
                  <a:cubicBezTo>
                    <a:pt x="55705" y="63333"/>
                    <a:pt x="53152" y="71666"/>
                    <a:pt x="49206" y="71666"/>
                  </a:cubicBezTo>
                  <a:cubicBezTo>
                    <a:pt x="47582" y="71666"/>
                    <a:pt x="47582" y="71666"/>
                    <a:pt x="47582" y="71666"/>
                  </a:cubicBezTo>
                  <a:cubicBezTo>
                    <a:pt x="47582" y="105000"/>
                    <a:pt x="47582" y="105000"/>
                    <a:pt x="47582" y="105000"/>
                  </a:cubicBezTo>
                  <a:cubicBezTo>
                    <a:pt x="47582" y="111666"/>
                    <a:pt x="47814" y="113333"/>
                    <a:pt x="48510" y="113333"/>
                  </a:cubicBezTo>
                  <a:cubicBezTo>
                    <a:pt x="48510" y="118333"/>
                    <a:pt x="48510" y="118333"/>
                    <a:pt x="48510" y="118333"/>
                  </a:cubicBezTo>
                  <a:lnTo>
                    <a:pt x="43172" y="118333"/>
                  </a:lnTo>
                  <a:close/>
                  <a:moveTo>
                    <a:pt x="34816" y="8333"/>
                  </a:moveTo>
                  <a:cubicBezTo>
                    <a:pt x="34119" y="8333"/>
                    <a:pt x="33887" y="10000"/>
                    <a:pt x="33887" y="13333"/>
                  </a:cubicBezTo>
                  <a:cubicBezTo>
                    <a:pt x="33887" y="50000"/>
                    <a:pt x="33887" y="50000"/>
                    <a:pt x="33887" y="50000"/>
                  </a:cubicBezTo>
                  <a:cubicBezTo>
                    <a:pt x="35976" y="50000"/>
                    <a:pt x="35976" y="50000"/>
                    <a:pt x="35976" y="50000"/>
                  </a:cubicBezTo>
                  <a:cubicBezTo>
                    <a:pt x="36905" y="50000"/>
                    <a:pt x="38297" y="50000"/>
                    <a:pt x="38994" y="46666"/>
                  </a:cubicBezTo>
                  <a:cubicBezTo>
                    <a:pt x="38994" y="61666"/>
                    <a:pt x="38994" y="61666"/>
                    <a:pt x="38994" y="61666"/>
                  </a:cubicBezTo>
                  <a:cubicBezTo>
                    <a:pt x="38297" y="58333"/>
                    <a:pt x="36905" y="58333"/>
                    <a:pt x="35976" y="58333"/>
                  </a:cubicBezTo>
                  <a:cubicBezTo>
                    <a:pt x="33887" y="58333"/>
                    <a:pt x="33887" y="58333"/>
                    <a:pt x="33887" y="58333"/>
                  </a:cubicBezTo>
                  <a:cubicBezTo>
                    <a:pt x="33887" y="101666"/>
                    <a:pt x="33887" y="101666"/>
                    <a:pt x="33887" y="101666"/>
                  </a:cubicBezTo>
                  <a:cubicBezTo>
                    <a:pt x="33887" y="108333"/>
                    <a:pt x="34352" y="110000"/>
                    <a:pt x="36441" y="110000"/>
                  </a:cubicBezTo>
                  <a:cubicBezTo>
                    <a:pt x="36905" y="110000"/>
                    <a:pt x="36905" y="110000"/>
                    <a:pt x="36905" y="110000"/>
                  </a:cubicBezTo>
                  <a:cubicBezTo>
                    <a:pt x="38994" y="110000"/>
                    <a:pt x="39458" y="110000"/>
                    <a:pt x="39922" y="95000"/>
                  </a:cubicBezTo>
                  <a:cubicBezTo>
                    <a:pt x="40154" y="90000"/>
                    <a:pt x="40154" y="90000"/>
                    <a:pt x="40154" y="90000"/>
                  </a:cubicBezTo>
                  <a:cubicBezTo>
                    <a:pt x="41083" y="90000"/>
                    <a:pt x="41083" y="90000"/>
                    <a:pt x="41083" y="90000"/>
                  </a:cubicBezTo>
                  <a:cubicBezTo>
                    <a:pt x="41083" y="100000"/>
                    <a:pt x="41083" y="108333"/>
                    <a:pt x="41083" y="118333"/>
                  </a:cubicBezTo>
                  <a:cubicBezTo>
                    <a:pt x="29477" y="118333"/>
                    <a:pt x="29477" y="118333"/>
                    <a:pt x="29477" y="118333"/>
                  </a:cubicBezTo>
                  <a:cubicBezTo>
                    <a:pt x="29477" y="113333"/>
                    <a:pt x="29477" y="113333"/>
                    <a:pt x="29477" y="113333"/>
                  </a:cubicBezTo>
                  <a:cubicBezTo>
                    <a:pt x="30406" y="113333"/>
                    <a:pt x="30406" y="111666"/>
                    <a:pt x="30406" y="105000"/>
                  </a:cubicBezTo>
                  <a:cubicBezTo>
                    <a:pt x="30406" y="15000"/>
                    <a:pt x="30406" y="15000"/>
                    <a:pt x="30406" y="15000"/>
                  </a:cubicBezTo>
                  <a:cubicBezTo>
                    <a:pt x="30406" y="8333"/>
                    <a:pt x="30406" y="6666"/>
                    <a:pt x="29477" y="5000"/>
                  </a:cubicBezTo>
                  <a:cubicBezTo>
                    <a:pt x="29477" y="1666"/>
                    <a:pt x="29477" y="1666"/>
                    <a:pt x="29477" y="1666"/>
                  </a:cubicBezTo>
                  <a:cubicBezTo>
                    <a:pt x="40851" y="1666"/>
                    <a:pt x="40851" y="1666"/>
                    <a:pt x="40851" y="1666"/>
                  </a:cubicBezTo>
                  <a:cubicBezTo>
                    <a:pt x="40851" y="10000"/>
                    <a:pt x="40851" y="18333"/>
                    <a:pt x="40851" y="26666"/>
                  </a:cubicBezTo>
                  <a:cubicBezTo>
                    <a:pt x="39922" y="26666"/>
                    <a:pt x="39922" y="26666"/>
                    <a:pt x="39922" y="26666"/>
                  </a:cubicBezTo>
                  <a:cubicBezTo>
                    <a:pt x="39690" y="21666"/>
                    <a:pt x="39690" y="21666"/>
                    <a:pt x="39690" y="21666"/>
                  </a:cubicBezTo>
                  <a:cubicBezTo>
                    <a:pt x="39226" y="10000"/>
                    <a:pt x="38529" y="8333"/>
                    <a:pt x="36441" y="8333"/>
                  </a:cubicBezTo>
                  <a:lnTo>
                    <a:pt x="34816" y="8333"/>
                  </a:lnTo>
                  <a:close/>
                  <a:moveTo>
                    <a:pt x="21121" y="110000"/>
                  </a:moveTo>
                  <a:cubicBezTo>
                    <a:pt x="23210" y="110000"/>
                    <a:pt x="24139" y="100000"/>
                    <a:pt x="24139" y="80000"/>
                  </a:cubicBezTo>
                  <a:cubicBezTo>
                    <a:pt x="24139" y="61666"/>
                    <a:pt x="23210" y="50000"/>
                    <a:pt x="20657" y="50000"/>
                  </a:cubicBezTo>
                  <a:cubicBezTo>
                    <a:pt x="19264" y="50000"/>
                    <a:pt x="19264" y="50000"/>
                    <a:pt x="19264" y="50000"/>
                  </a:cubicBezTo>
                  <a:cubicBezTo>
                    <a:pt x="19264" y="100000"/>
                    <a:pt x="19264" y="100000"/>
                    <a:pt x="19264" y="100000"/>
                  </a:cubicBezTo>
                  <a:cubicBezTo>
                    <a:pt x="19264" y="108333"/>
                    <a:pt x="19497" y="110000"/>
                    <a:pt x="20657" y="110000"/>
                  </a:cubicBezTo>
                  <a:lnTo>
                    <a:pt x="21121" y="110000"/>
                  </a:lnTo>
                  <a:close/>
                  <a:moveTo>
                    <a:pt x="20425" y="8333"/>
                  </a:moveTo>
                  <a:cubicBezTo>
                    <a:pt x="19264" y="8333"/>
                    <a:pt x="19264" y="10000"/>
                    <a:pt x="19264" y="15000"/>
                  </a:cubicBezTo>
                  <a:cubicBezTo>
                    <a:pt x="19264" y="43333"/>
                    <a:pt x="19264" y="43333"/>
                    <a:pt x="19264" y="43333"/>
                  </a:cubicBezTo>
                  <a:cubicBezTo>
                    <a:pt x="19961" y="43333"/>
                    <a:pt x="19961" y="43333"/>
                    <a:pt x="19961" y="43333"/>
                  </a:cubicBezTo>
                  <a:cubicBezTo>
                    <a:pt x="24603" y="43333"/>
                    <a:pt x="27620" y="46666"/>
                    <a:pt x="27620" y="78333"/>
                  </a:cubicBezTo>
                  <a:cubicBezTo>
                    <a:pt x="27620" y="110000"/>
                    <a:pt x="25299" y="118333"/>
                    <a:pt x="21353" y="118333"/>
                  </a:cubicBezTo>
                  <a:cubicBezTo>
                    <a:pt x="14854" y="118333"/>
                    <a:pt x="14854" y="118333"/>
                    <a:pt x="14854" y="118333"/>
                  </a:cubicBezTo>
                  <a:cubicBezTo>
                    <a:pt x="14854" y="113333"/>
                    <a:pt x="14854" y="113333"/>
                    <a:pt x="14854" y="113333"/>
                  </a:cubicBezTo>
                  <a:cubicBezTo>
                    <a:pt x="15551" y="113333"/>
                    <a:pt x="15783" y="111666"/>
                    <a:pt x="15783" y="105000"/>
                  </a:cubicBezTo>
                  <a:cubicBezTo>
                    <a:pt x="15783" y="15000"/>
                    <a:pt x="15783" y="15000"/>
                    <a:pt x="15783" y="15000"/>
                  </a:cubicBezTo>
                  <a:cubicBezTo>
                    <a:pt x="15783" y="8333"/>
                    <a:pt x="15551" y="6666"/>
                    <a:pt x="14854" y="5000"/>
                  </a:cubicBezTo>
                  <a:cubicBezTo>
                    <a:pt x="14854" y="1666"/>
                    <a:pt x="14854" y="1666"/>
                    <a:pt x="14854" y="1666"/>
                  </a:cubicBezTo>
                  <a:cubicBezTo>
                    <a:pt x="26924" y="1666"/>
                    <a:pt x="26924" y="1666"/>
                    <a:pt x="26924" y="1666"/>
                  </a:cubicBezTo>
                  <a:cubicBezTo>
                    <a:pt x="26692" y="10000"/>
                    <a:pt x="26692" y="18333"/>
                    <a:pt x="26924" y="26666"/>
                  </a:cubicBezTo>
                  <a:cubicBezTo>
                    <a:pt x="25996" y="26666"/>
                    <a:pt x="25996" y="26666"/>
                    <a:pt x="25996" y="26666"/>
                  </a:cubicBezTo>
                  <a:cubicBezTo>
                    <a:pt x="25764" y="21666"/>
                    <a:pt x="25764" y="21666"/>
                    <a:pt x="25764" y="21666"/>
                  </a:cubicBezTo>
                  <a:cubicBezTo>
                    <a:pt x="25299" y="10000"/>
                    <a:pt x="24603" y="8333"/>
                    <a:pt x="22514" y="8333"/>
                  </a:cubicBezTo>
                  <a:lnTo>
                    <a:pt x="20425" y="8333"/>
                  </a:lnTo>
                  <a:close/>
                  <a:moveTo>
                    <a:pt x="12765" y="101666"/>
                  </a:moveTo>
                  <a:cubicBezTo>
                    <a:pt x="13230" y="110000"/>
                    <a:pt x="13230" y="110000"/>
                    <a:pt x="13230" y="110000"/>
                  </a:cubicBezTo>
                  <a:cubicBezTo>
                    <a:pt x="11837" y="116666"/>
                    <a:pt x="9748" y="120000"/>
                    <a:pt x="7659" y="120000"/>
                  </a:cubicBezTo>
                  <a:cubicBezTo>
                    <a:pt x="3017" y="120000"/>
                    <a:pt x="0" y="101666"/>
                    <a:pt x="0" y="61666"/>
                  </a:cubicBezTo>
                  <a:cubicBezTo>
                    <a:pt x="0" y="23333"/>
                    <a:pt x="2321" y="0"/>
                    <a:pt x="8123" y="0"/>
                  </a:cubicBezTo>
                  <a:cubicBezTo>
                    <a:pt x="10676" y="0"/>
                    <a:pt x="12301" y="3333"/>
                    <a:pt x="12765" y="5000"/>
                  </a:cubicBezTo>
                  <a:cubicBezTo>
                    <a:pt x="12765" y="13333"/>
                    <a:pt x="12765" y="21666"/>
                    <a:pt x="12765" y="28333"/>
                  </a:cubicBezTo>
                  <a:cubicBezTo>
                    <a:pt x="11837" y="28333"/>
                    <a:pt x="11837" y="28333"/>
                    <a:pt x="11837" y="28333"/>
                  </a:cubicBezTo>
                  <a:cubicBezTo>
                    <a:pt x="11605" y="21666"/>
                    <a:pt x="11605" y="21666"/>
                    <a:pt x="11605" y="21666"/>
                  </a:cubicBezTo>
                  <a:cubicBezTo>
                    <a:pt x="11141" y="13333"/>
                    <a:pt x="10444" y="6666"/>
                    <a:pt x="8123" y="6666"/>
                  </a:cubicBezTo>
                  <a:cubicBezTo>
                    <a:pt x="4874" y="6666"/>
                    <a:pt x="3945" y="25000"/>
                    <a:pt x="3945" y="56666"/>
                  </a:cubicBezTo>
                  <a:cubicBezTo>
                    <a:pt x="3945" y="86666"/>
                    <a:pt x="4642" y="108333"/>
                    <a:pt x="8820" y="108333"/>
                  </a:cubicBezTo>
                  <a:cubicBezTo>
                    <a:pt x="10676" y="108333"/>
                    <a:pt x="11837" y="105000"/>
                    <a:pt x="12765" y="101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82275" tIns="41125" rIns="82275" bIns="411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3980337" y="-563614"/>
              <a:ext cx="1925637" cy="269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82275" tIns="41125" rIns="82275" bIns="411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3321525" y="-965250"/>
              <a:ext cx="508000" cy="4968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444" y="36000"/>
                  </a:moveTo>
                  <a:cubicBezTo>
                    <a:pt x="89777" y="3692"/>
                    <a:pt x="89777" y="3692"/>
                    <a:pt x="89777" y="3692"/>
                  </a:cubicBezTo>
                  <a:cubicBezTo>
                    <a:pt x="88000" y="2769"/>
                    <a:pt x="85333" y="923"/>
                    <a:pt x="82666" y="0"/>
                  </a:cubicBezTo>
                  <a:cubicBezTo>
                    <a:pt x="36444" y="28615"/>
                    <a:pt x="36444" y="28615"/>
                    <a:pt x="36444" y="28615"/>
                  </a:cubicBezTo>
                  <a:cubicBezTo>
                    <a:pt x="16000" y="15692"/>
                    <a:pt x="16000" y="15692"/>
                    <a:pt x="16000" y="15692"/>
                  </a:cubicBezTo>
                  <a:cubicBezTo>
                    <a:pt x="14222" y="17538"/>
                    <a:pt x="12444" y="19384"/>
                    <a:pt x="11555" y="21230"/>
                  </a:cubicBezTo>
                  <a:lnTo>
                    <a:pt x="36444" y="36000"/>
                  </a:lnTo>
                  <a:close/>
                  <a:moveTo>
                    <a:pt x="101333" y="12923"/>
                  </a:moveTo>
                  <a:cubicBezTo>
                    <a:pt x="99555" y="11076"/>
                    <a:pt x="97777" y="9230"/>
                    <a:pt x="96000" y="8307"/>
                  </a:cubicBezTo>
                  <a:cubicBezTo>
                    <a:pt x="36444" y="43384"/>
                    <a:pt x="36444" y="43384"/>
                    <a:pt x="36444" y="43384"/>
                  </a:cubicBezTo>
                  <a:cubicBezTo>
                    <a:pt x="8000" y="26769"/>
                    <a:pt x="8000" y="26769"/>
                    <a:pt x="8000" y="26769"/>
                  </a:cubicBezTo>
                  <a:cubicBezTo>
                    <a:pt x="7111" y="28615"/>
                    <a:pt x="6222" y="30461"/>
                    <a:pt x="5333" y="33230"/>
                  </a:cubicBezTo>
                  <a:cubicBezTo>
                    <a:pt x="36444" y="51692"/>
                    <a:pt x="36444" y="51692"/>
                    <a:pt x="36444" y="51692"/>
                  </a:cubicBezTo>
                  <a:lnTo>
                    <a:pt x="101333" y="12923"/>
                  </a:lnTo>
                  <a:close/>
                  <a:moveTo>
                    <a:pt x="36444" y="59076"/>
                  </a:moveTo>
                  <a:cubicBezTo>
                    <a:pt x="2666" y="39692"/>
                    <a:pt x="2666" y="39692"/>
                    <a:pt x="2666" y="39692"/>
                  </a:cubicBezTo>
                  <a:cubicBezTo>
                    <a:pt x="1777" y="41538"/>
                    <a:pt x="1777" y="43384"/>
                    <a:pt x="888" y="46153"/>
                  </a:cubicBezTo>
                  <a:cubicBezTo>
                    <a:pt x="36444" y="67384"/>
                    <a:pt x="36444" y="67384"/>
                    <a:pt x="36444" y="67384"/>
                  </a:cubicBezTo>
                  <a:cubicBezTo>
                    <a:pt x="109333" y="23076"/>
                    <a:pt x="109333" y="23076"/>
                    <a:pt x="109333" y="23076"/>
                  </a:cubicBezTo>
                  <a:cubicBezTo>
                    <a:pt x="108444" y="21230"/>
                    <a:pt x="107555" y="19384"/>
                    <a:pt x="105777" y="17538"/>
                  </a:cubicBezTo>
                  <a:lnTo>
                    <a:pt x="36444" y="59076"/>
                  </a:lnTo>
                  <a:close/>
                  <a:moveTo>
                    <a:pt x="120000" y="57230"/>
                  </a:moveTo>
                  <a:cubicBezTo>
                    <a:pt x="120000" y="91384"/>
                    <a:pt x="92444" y="120000"/>
                    <a:pt x="59555" y="120000"/>
                  </a:cubicBezTo>
                  <a:cubicBezTo>
                    <a:pt x="26666" y="120000"/>
                    <a:pt x="0" y="91384"/>
                    <a:pt x="0" y="57230"/>
                  </a:cubicBezTo>
                  <a:cubicBezTo>
                    <a:pt x="0" y="56307"/>
                    <a:pt x="0" y="54461"/>
                    <a:pt x="0" y="53538"/>
                  </a:cubicBezTo>
                  <a:cubicBezTo>
                    <a:pt x="36444" y="74769"/>
                    <a:pt x="36444" y="74769"/>
                    <a:pt x="36444" y="74769"/>
                  </a:cubicBezTo>
                  <a:cubicBezTo>
                    <a:pt x="112888" y="29538"/>
                    <a:pt x="112888" y="29538"/>
                    <a:pt x="112888" y="29538"/>
                  </a:cubicBezTo>
                  <a:cubicBezTo>
                    <a:pt x="117333" y="37846"/>
                    <a:pt x="120000" y="47076"/>
                    <a:pt x="120000" y="5723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82275" tIns="41125" rIns="82275" bIns="411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Shape 59"/>
          <p:cNvSpPr txBox="1"/>
          <p:nvPr/>
        </p:nvSpPr>
        <p:spPr>
          <a:xfrm>
            <a:off x="8788181" y="4912364"/>
            <a:ext cx="213008" cy="116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lang="ru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ru" sz="1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3" r:id="rId3"/>
    <p:sldLayoutId id="2147483664" r:id="rId4"/>
    <p:sldLayoutId id="2147483665" r:id="rId5"/>
    <p:sldLayoutId id="214748366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sible/ansible-modules-extras" TargetMode="External"/><Relationship Id="rId4" Type="http://schemas.openxmlformats.org/officeDocument/2006/relationships/hyperlink" Target="http://docs.ansible.com/ansible/modules_by_category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ppt/slides/slide39.x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index.html" TargetMode="External"/><Relationship Id="rId4" Type="http://schemas.openxmlformats.org/officeDocument/2006/relationships/hyperlink" Target="https://github.com/freetonik/ansible-tuto-rus" TargetMode="External"/><Relationship Id="rId5" Type="http://schemas.openxmlformats.org/officeDocument/2006/relationships/hyperlink" Target="http://yaml.org/spec/1.2/spec.html" TargetMode="External"/><Relationship Id="rId6" Type="http://schemas.openxmlformats.org/officeDocument/2006/relationships/hyperlink" Target="http://www.yaml.org/YAML_for_ruby.html" TargetMode="External"/><Relationship Id="rId7" Type="http://schemas.openxmlformats.org/officeDocument/2006/relationships/hyperlink" Target="http://jinja.pocoo.org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nsible.pages.ca.sbrf.ru/" TargetMode="External"/><Relationship Id="rId4" Type="http://schemas.openxmlformats.org/officeDocument/2006/relationships/hyperlink" Target="https://opir.pages.ca.sbrf.ru/python2.7" TargetMode="External"/><Relationship Id="rId5" Type="http://schemas.openxmlformats.org/officeDocument/2006/relationships/hyperlink" Target="https://opir.pages.ca.sbrf.ru/python3.6" TargetMode="External"/><Relationship Id="rId6" Type="http://schemas.openxmlformats.org/officeDocument/2006/relationships/hyperlink" Target="http://confluence.ca.sbrf.ru/display/OPIR/Ansible" TargetMode="External"/><Relationship Id="rId7" Type="http://schemas.openxmlformats.org/officeDocument/2006/relationships/hyperlink" Target="https://sbt-gitlab.ca.sbrf.ru/groups/Ansible" TargetMode="External"/><Relationship Id="rId8" Type="http://schemas.openxmlformats.org/officeDocument/2006/relationships/hyperlink" Target="http://confluence.ca.sbrf.ru/pages/viewpage.action?pageId=61311418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intro_configuration.html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1590" y="1235"/>
            <a:ext cx="1585" cy="11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1539400" y="985720"/>
            <a:ext cx="6043200" cy="305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sz="600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Курс </a:t>
            </a:r>
            <a:r>
              <a:rPr lang="en-US" sz="600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Ansible</a:t>
            </a:r>
            <a:r>
              <a:rPr lang="ru" sz="6000" b="1" i="0" u="none" strike="noStrike" cap="none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360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Первое знакомство</a:t>
            </a:r>
            <a:r>
              <a:rPr lang="ru-RU" sz="36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ru" sz="36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Shape 101"/>
          <p:cNvGrpSpPr/>
          <p:nvPr/>
        </p:nvGrpSpPr>
        <p:grpSpPr>
          <a:xfrm>
            <a:off x="4116422" y="3993156"/>
            <a:ext cx="693939" cy="424813"/>
            <a:chOff x="4506332" y="3403349"/>
            <a:chExt cx="886710" cy="542823"/>
          </a:xfrm>
        </p:grpSpPr>
        <p:sp>
          <p:nvSpPr>
            <p:cNvPr id="102" name="Shape 102"/>
            <p:cNvSpPr/>
            <p:nvPr/>
          </p:nvSpPr>
          <p:spPr>
            <a:xfrm>
              <a:off x="4506332" y="3471135"/>
              <a:ext cx="412627" cy="4126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248" y="73173"/>
                  </a:moveTo>
                  <a:cubicBezTo>
                    <a:pt x="14334" y="76813"/>
                    <a:pt x="15800" y="80344"/>
                    <a:pt x="17701" y="83657"/>
                  </a:cubicBezTo>
                  <a:cubicBezTo>
                    <a:pt x="12380" y="90339"/>
                    <a:pt x="12380" y="90339"/>
                    <a:pt x="12380" y="90339"/>
                  </a:cubicBezTo>
                  <a:cubicBezTo>
                    <a:pt x="10642" y="92566"/>
                    <a:pt x="10805" y="95663"/>
                    <a:pt x="12760" y="97673"/>
                  </a:cubicBezTo>
                  <a:cubicBezTo>
                    <a:pt x="21936" y="106799"/>
                    <a:pt x="21936" y="106799"/>
                    <a:pt x="21936" y="106799"/>
                  </a:cubicBezTo>
                  <a:cubicBezTo>
                    <a:pt x="23891" y="108809"/>
                    <a:pt x="27040" y="108972"/>
                    <a:pt x="29212" y="107234"/>
                  </a:cubicBezTo>
                  <a:cubicBezTo>
                    <a:pt x="35891" y="101964"/>
                    <a:pt x="35891" y="101964"/>
                    <a:pt x="35891" y="101964"/>
                  </a:cubicBezTo>
                  <a:cubicBezTo>
                    <a:pt x="39312" y="103920"/>
                    <a:pt x="43004" y="105495"/>
                    <a:pt x="46805" y="106582"/>
                  </a:cubicBezTo>
                  <a:cubicBezTo>
                    <a:pt x="47782" y="115165"/>
                    <a:pt x="47782" y="115165"/>
                    <a:pt x="47782" y="115165"/>
                  </a:cubicBezTo>
                  <a:cubicBezTo>
                    <a:pt x="48108" y="117935"/>
                    <a:pt x="50443" y="119999"/>
                    <a:pt x="53212" y="119999"/>
                  </a:cubicBezTo>
                  <a:cubicBezTo>
                    <a:pt x="66190" y="119999"/>
                    <a:pt x="66190" y="119999"/>
                    <a:pt x="66190" y="119999"/>
                  </a:cubicBezTo>
                  <a:cubicBezTo>
                    <a:pt x="68959" y="119999"/>
                    <a:pt x="71348" y="117935"/>
                    <a:pt x="71674" y="115165"/>
                  </a:cubicBezTo>
                  <a:cubicBezTo>
                    <a:pt x="72597" y="106853"/>
                    <a:pt x="72597" y="106853"/>
                    <a:pt x="72597" y="106853"/>
                  </a:cubicBezTo>
                  <a:cubicBezTo>
                    <a:pt x="76669" y="105821"/>
                    <a:pt x="80579" y="104191"/>
                    <a:pt x="84271" y="102127"/>
                  </a:cubicBezTo>
                  <a:cubicBezTo>
                    <a:pt x="90733" y="107234"/>
                    <a:pt x="90733" y="107234"/>
                    <a:pt x="90733" y="107234"/>
                  </a:cubicBezTo>
                  <a:cubicBezTo>
                    <a:pt x="92904" y="108972"/>
                    <a:pt x="96054" y="108809"/>
                    <a:pt x="98009" y="106853"/>
                  </a:cubicBezTo>
                  <a:cubicBezTo>
                    <a:pt x="107185" y="97673"/>
                    <a:pt x="107185" y="97673"/>
                    <a:pt x="107185" y="97673"/>
                  </a:cubicBezTo>
                  <a:cubicBezTo>
                    <a:pt x="109140" y="95717"/>
                    <a:pt x="109357" y="92566"/>
                    <a:pt x="107619" y="90393"/>
                  </a:cubicBezTo>
                  <a:cubicBezTo>
                    <a:pt x="102570" y="83983"/>
                    <a:pt x="102570" y="83983"/>
                    <a:pt x="102570" y="83983"/>
                  </a:cubicBezTo>
                  <a:cubicBezTo>
                    <a:pt x="104687" y="80398"/>
                    <a:pt x="106316" y="76541"/>
                    <a:pt x="107402" y="72521"/>
                  </a:cubicBezTo>
                  <a:cubicBezTo>
                    <a:pt x="115113" y="71652"/>
                    <a:pt x="115113" y="71652"/>
                    <a:pt x="115113" y="71652"/>
                  </a:cubicBezTo>
                  <a:cubicBezTo>
                    <a:pt x="117882" y="71326"/>
                    <a:pt x="120000" y="68990"/>
                    <a:pt x="120000" y="66165"/>
                  </a:cubicBezTo>
                  <a:cubicBezTo>
                    <a:pt x="120000" y="53236"/>
                    <a:pt x="120000" y="53236"/>
                    <a:pt x="120000" y="53236"/>
                  </a:cubicBezTo>
                  <a:cubicBezTo>
                    <a:pt x="120000" y="50411"/>
                    <a:pt x="117882" y="48076"/>
                    <a:pt x="115113" y="47750"/>
                  </a:cubicBezTo>
                  <a:cubicBezTo>
                    <a:pt x="107511" y="46880"/>
                    <a:pt x="107511" y="46880"/>
                    <a:pt x="107511" y="46880"/>
                  </a:cubicBezTo>
                  <a:cubicBezTo>
                    <a:pt x="106425" y="42915"/>
                    <a:pt x="104904" y="39112"/>
                    <a:pt x="102895" y="35527"/>
                  </a:cubicBezTo>
                  <a:cubicBezTo>
                    <a:pt x="107565" y="29606"/>
                    <a:pt x="107565" y="29606"/>
                    <a:pt x="107565" y="29606"/>
                  </a:cubicBezTo>
                  <a:cubicBezTo>
                    <a:pt x="109303" y="27378"/>
                    <a:pt x="109140" y="24282"/>
                    <a:pt x="107185" y="22272"/>
                  </a:cubicBezTo>
                  <a:cubicBezTo>
                    <a:pt x="98009" y="13146"/>
                    <a:pt x="98009" y="13146"/>
                    <a:pt x="98009" y="13146"/>
                  </a:cubicBezTo>
                  <a:cubicBezTo>
                    <a:pt x="96054" y="11190"/>
                    <a:pt x="92904" y="10973"/>
                    <a:pt x="90733" y="12711"/>
                  </a:cubicBezTo>
                  <a:cubicBezTo>
                    <a:pt x="84977" y="17274"/>
                    <a:pt x="84977" y="17274"/>
                    <a:pt x="84977" y="17274"/>
                  </a:cubicBezTo>
                  <a:cubicBezTo>
                    <a:pt x="81230" y="15101"/>
                    <a:pt x="77212" y="13417"/>
                    <a:pt x="73031" y="12277"/>
                  </a:cubicBezTo>
                  <a:cubicBezTo>
                    <a:pt x="72162" y="4834"/>
                    <a:pt x="72162" y="4834"/>
                    <a:pt x="72162" y="4834"/>
                  </a:cubicBezTo>
                  <a:cubicBezTo>
                    <a:pt x="71837" y="2064"/>
                    <a:pt x="69502" y="0"/>
                    <a:pt x="66733" y="0"/>
                  </a:cubicBezTo>
                  <a:cubicBezTo>
                    <a:pt x="53755" y="0"/>
                    <a:pt x="53755" y="0"/>
                    <a:pt x="53755" y="0"/>
                  </a:cubicBezTo>
                  <a:cubicBezTo>
                    <a:pt x="50986" y="0"/>
                    <a:pt x="48651" y="2064"/>
                    <a:pt x="48325" y="4834"/>
                  </a:cubicBezTo>
                  <a:cubicBezTo>
                    <a:pt x="47457" y="12277"/>
                    <a:pt x="47457" y="12277"/>
                    <a:pt x="47457" y="12277"/>
                  </a:cubicBezTo>
                  <a:cubicBezTo>
                    <a:pt x="43113" y="13472"/>
                    <a:pt x="39040" y="15210"/>
                    <a:pt x="35185" y="17492"/>
                  </a:cubicBezTo>
                  <a:cubicBezTo>
                    <a:pt x="29212" y="12711"/>
                    <a:pt x="29212" y="12711"/>
                    <a:pt x="29212" y="12711"/>
                  </a:cubicBezTo>
                  <a:cubicBezTo>
                    <a:pt x="27040" y="10973"/>
                    <a:pt x="23891" y="11190"/>
                    <a:pt x="21936" y="13146"/>
                  </a:cubicBezTo>
                  <a:cubicBezTo>
                    <a:pt x="12760" y="22326"/>
                    <a:pt x="12760" y="22326"/>
                    <a:pt x="12760" y="22326"/>
                  </a:cubicBezTo>
                  <a:cubicBezTo>
                    <a:pt x="10805" y="24282"/>
                    <a:pt x="10642" y="27433"/>
                    <a:pt x="12380" y="29606"/>
                  </a:cubicBezTo>
                  <a:cubicBezTo>
                    <a:pt x="17375" y="35961"/>
                    <a:pt x="17375" y="35961"/>
                    <a:pt x="17375" y="35961"/>
                  </a:cubicBezTo>
                  <a:cubicBezTo>
                    <a:pt x="15366" y="39547"/>
                    <a:pt x="13846" y="43404"/>
                    <a:pt x="12814" y="47369"/>
                  </a:cubicBezTo>
                  <a:cubicBezTo>
                    <a:pt x="4832" y="48293"/>
                    <a:pt x="4832" y="48293"/>
                    <a:pt x="4832" y="48293"/>
                  </a:cubicBezTo>
                  <a:cubicBezTo>
                    <a:pt x="2063" y="48619"/>
                    <a:pt x="0" y="50955"/>
                    <a:pt x="0" y="53779"/>
                  </a:cubicBezTo>
                  <a:cubicBezTo>
                    <a:pt x="0" y="66708"/>
                    <a:pt x="0" y="66708"/>
                    <a:pt x="0" y="66708"/>
                  </a:cubicBezTo>
                  <a:cubicBezTo>
                    <a:pt x="0" y="69533"/>
                    <a:pt x="2063" y="71869"/>
                    <a:pt x="4832" y="72195"/>
                  </a:cubicBezTo>
                  <a:lnTo>
                    <a:pt x="13248" y="73173"/>
                  </a:lnTo>
                  <a:close/>
                  <a:moveTo>
                    <a:pt x="60271" y="38080"/>
                  </a:moveTo>
                  <a:cubicBezTo>
                    <a:pt x="72054" y="38080"/>
                    <a:pt x="81665" y="47695"/>
                    <a:pt x="81665" y="59538"/>
                  </a:cubicBezTo>
                  <a:cubicBezTo>
                    <a:pt x="81665" y="71326"/>
                    <a:pt x="72054" y="80941"/>
                    <a:pt x="60271" y="80941"/>
                  </a:cubicBezTo>
                  <a:cubicBezTo>
                    <a:pt x="48434" y="80941"/>
                    <a:pt x="38823" y="71326"/>
                    <a:pt x="38823" y="59538"/>
                  </a:cubicBezTo>
                  <a:cubicBezTo>
                    <a:pt x="38823" y="47695"/>
                    <a:pt x="48434" y="38080"/>
                    <a:pt x="60271" y="380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71350" tIns="35675" rIns="71350" bIns="3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 rot="1408111">
              <a:off x="4915315" y="3468446"/>
              <a:ext cx="412629" cy="41262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248" y="73173"/>
                  </a:moveTo>
                  <a:cubicBezTo>
                    <a:pt x="14334" y="76813"/>
                    <a:pt x="15800" y="80344"/>
                    <a:pt x="17701" y="83657"/>
                  </a:cubicBezTo>
                  <a:cubicBezTo>
                    <a:pt x="12380" y="90339"/>
                    <a:pt x="12380" y="90339"/>
                    <a:pt x="12380" y="90339"/>
                  </a:cubicBezTo>
                  <a:cubicBezTo>
                    <a:pt x="10642" y="92566"/>
                    <a:pt x="10805" y="95663"/>
                    <a:pt x="12760" y="97673"/>
                  </a:cubicBezTo>
                  <a:cubicBezTo>
                    <a:pt x="21936" y="106799"/>
                    <a:pt x="21936" y="106799"/>
                    <a:pt x="21936" y="106799"/>
                  </a:cubicBezTo>
                  <a:cubicBezTo>
                    <a:pt x="23891" y="108809"/>
                    <a:pt x="27040" y="108972"/>
                    <a:pt x="29212" y="107234"/>
                  </a:cubicBezTo>
                  <a:cubicBezTo>
                    <a:pt x="35891" y="101964"/>
                    <a:pt x="35891" y="101964"/>
                    <a:pt x="35891" y="101964"/>
                  </a:cubicBezTo>
                  <a:cubicBezTo>
                    <a:pt x="39312" y="103920"/>
                    <a:pt x="43004" y="105495"/>
                    <a:pt x="46805" y="106582"/>
                  </a:cubicBezTo>
                  <a:cubicBezTo>
                    <a:pt x="47782" y="115165"/>
                    <a:pt x="47782" y="115165"/>
                    <a:pt x="47782" y="115165"/>
                  </a:cubicBezTo>
                  <a:cubicBezTo>
                    <a:pt x="48108" y="117935"/>
                    <a:pt x="50443" y="119999"/>
                    <a:pt x="53212" y="119999"/>
                  </a:cubicBezTo>
                  <a:cubicBezTo>
                    <a:pt x="66190" y="119999"/>
                    <a:pt x="66190" y="119999"/>
                    <a:pt x="66190" y="119999"/>
                  </a:cubicBezTo>
                  <a:cubicBezTo>
                    <a:pt x="68959" y="119999"/>
                    <a:pt x="71348" y="117935"/>
                    <a:pt x="71674" y="115165"/>
                  </a:cubicBezTo>
                  <a:cubicBezTo>
                    <a:pt x="72597" y="106853"/>
                    <a:pt x="72597" y="106853"/>
                    <a:pt x="72597" y="106853"/>
                  </a:cubicBezTo>
                  <a:cubicBezTo>
                    <a:pt x="76669" y="105821"/>
                    <a:pt x="80579" y="104191"/>
                    <a:pt x="84271" y="102127"/>
                  </a:cubicBezTo>
                  <a:cubicBezTo>
                    <a:pt x="90733" y="107234"/>
                    <a:pt x="90733" y="107234"/>
                    <a:pt x="90733" y="107234"/>
                  </a:cubicBezTo>
                  <a:cubicBezTo>
                    <a:pt x="92904" y="108972"/>
                    <a:pt x="96054" y="108809"/>
                    <a:pt x="98009" y="106853"/>
                  </a:cubicBezTo>
                  <a:cubicBezTo>
                    <a:pt x="107185" y="97673"/>
                    <a:pt x="107185" y="97673"/>
                    <a:pt x="107185" y="97673"/>
                  </a:cubicBezTo>
                  <a:cubicBezTo>
                    <a:pt x="109140" y="95717"/>
                    <a:pt x="109357" y="92566"/>
                    <a:pt x="107619" y="90393"/>
                  </a:cubicBezTo>
                  <a:cubicBezTo>
                    <a:pt x="102570" y="83983"/>
                    <a:pt x="102570" y="83983"/>
                    <a:pt x="102570" y="83983"/>
                  </a:cubicBezTo>
                  <a:cubicBezTo>
                    <a:pt x="104687" y="80398"/>
                    <a:pt x="106316" y="76541"/>
                    <a:pt x="107402" y="72521"/>
                  </a:cubicBezTo>
                  <a:cubicBezTo>
                    <a:pt x="115113" y="71652"/>
                    <a:pt x="115113" y="71652"/>
                    <a:pt x="115113" y="71652"/>
                  </a:cubicBezTo>
                  <a:cubicBezTo>
                    <a:pt x="117882" y="71326"/>
                    <a:pt x="120000" y="68990"/>
                    <a:pt x="120000" y="66165"/>
                  </a:cubicBezTo>
                  <a:cubicBezTo>
                    <a:pt x="120000" y="53236"/>
                    <a:pt x="120000" y="53236"/>
                    <a:pt x="120000" y="53236"/>
                  </a:cubicBezTo>
                  <a:cubicBezTo>
                    <a:pt x="120000" y="50411"/>
                    <a:pt x="117882" y="48076"/>
                    <a:pt x="115113" y="47750"/>
                  </a:cubicBezTo>
                  <a:cubicBezTo>
                    <a:pt x="107511" y="46880"/>
                    <a:pt x="107511" y="46880"/>
                    <a:pt x="107511" y="46880"/>
                  </a:cubicBezTo>
                  <a:cubicBezTo>
                    <a:pt x="106425" y="42915"/>
                    <a:pt x="104904" y="39112"/>
                    <a:pt x="102895" y="35527"/>
                  </a:cubicBezTo>
                  <a:cubicBezTo>
                    <a:pt x="107565" y="29606"/>
                    <a:pt x="107565" y="29606"/>
                    <a:pt x="107565" y="29606"/>
                  </a:cubicBezTo>
                  <a:cubicBezTo>
                    <a:pt x="109303" y="27378"/>
                    <a:pt x="109140" y="24282"/>
                    <a:pt x="107185" y="22272"/>
                  </a:cubicBezTo>
                  <a:cubicBezTo>
                    <a:pt x="98009" y="13146"/>
                    <a:pt x="98009" y="13146"/>
                    <a:pt x="98009" y="13146"/>
                  </a:cubicBezTo>
                  <a:cubicBezTo>
                    <a:pt x="96054" y="11190"/>
                    <a:pt x="92904" y="10973"/>
                    <a:pt x="90733" y="12711"/>
                  </a:cubicBezTo>
                  <a:cubicBezTo>
                    <a:pt x="84977" y="17274"/>
                    <a:pt x="84977" y="17274"/>
                    <a:pt x="84977" y="17274"/>
                  </a:cubicBezTo>
                  <a:cubicBezTo>
                    <a:pt x="81230" y="15101"/>
                    <a:pt x="77212" y="13417"/>
                    <a:pt x="73031" y="12277"/>
                  </a:cubicBezTo>
                  <a:cubicBezTo>
                    <a:pt x="72162" y="4834"/>
                    <a:pt x="72162" y="4834"/>
                    <a:pt x="72162" y="4834"/>
                  </a:cubicBezTo>
                  <a:cubicBezTo>
                    <a:pt x="71837" y="2064"/>
                    <a:pt x="69502" y="0"/>
                    <a:pt x="66733" y="0"/>
                  </a:cubicBezTo>
                  <a:cubicBezTo>
                    <a:pt x="53755" y="0"/>
                    <a:pt x="53755" y="0"/>
                    <a:pt x="53755" y="0"/>
                  </a:cubicBezTo>
                  <a:cubicBezTo>
                    <a:pt x="50986" y="0"/>
                    <a:pt x="48651" y="2064"/>
                    <a:pt x="48325" y="4834"/>
                  </a:cubicBezTo>
                  <a:cubicBezTo>
                    <a:pt x="47457" y="12277"/>
                    <a:pt x="47457" y="12277"/>
                    <a:pt x="47457" y="12277"/>
                  </a:cubicBezTo>
                  <a:cubicBezTo>
                    <a:pt x="43113" y="13472"/>
                    <a:pt x="39040" y="15210"/>
                    <a:pt x="35185" y="17492"/>
                  </a:cubicBezTo>
                  <a:cubicBezTo>
                    <a:pt x="29212" y="12711"/>
                    <a:pt x="29212" y="12711"/>
                    <a:pt x="29212" y="12711"/>
                  </a:cubicBezTo>
                  <a:cubicBezTo>
                    <a:pt x="27040" y="10973"/>
                    <a:pt x="23891" y="11190"/>
                    <a:pt x="21936" y="13146"/>
                  </a:cubicBezTo>
                  <a:cubicBezTo>
                    <a:pt x="12760" y="22326"/>
                    <a:pt x="12760" y="22326"/>
                    <a:pt x="12760" y="22326"/>
                  </a:cubicBezTo>
                  <a:cubicBezTo>
                    <a:pt x="10805" y="24282"/>
                    <a:pt x="10642" y="27433"/>
                    <a:pt x="12380" y="29606"/>
                  </a:cubicBezTo>
                  <a:cubicBezTo>
                    <a:pt x="17375" y="35961"/>
                    <a:pt x="17375" y="35961"/>
                    <a:pt x="17375" y="35961"/>
                  </a:cubicBezTo>
                  <a:cubicBezTo>
                    <a:pt x="15366" y="39547"/>
                    <a:pt x="13846" y="43404"/>
                    <a:pt x="12814" y="47369"/>
                  </a:cubicBezTo>
                  <a:cubicBezTo>
                    <a:pt x="4832" y="48293"/>
                    <a:pt x="4832" y="48293"/>
                    <a:pt x="4832" y="48293"/>
                  </a:cubicBezTo>
                  <a:cubicBezTo>
                    <a:pt x="2063" y="48619"/>
                    <a:pt x="0" y="50955"/>
                    <a:pt x="0" y="53779"/>
                  </a:cubicBezTo>
                  <a:cubicBezTo>
                    <a:pt x="0" y="66708"/>
                    <a:pt x="0" y="66708"/>
                    <a:pt x="0" y="66708"/>
                  </a:cubicBezTo>
                  <a:cubicBezTo>
                    <a:pt x="0" y="69533"/>
                    <a:pt x="2063" y="71869"/>
                    <a:pt x="4832" y="72195"/>
                  </a:cubicBezTo>
                  <a:lnTo>
                    <a:pt x="13248" y="73173"/>
                  </a:lnTo>
                  <a:close/>
                  <a:moveTo>
                    <a:pt x="60271" y="38080"/>
                  </a:moveTo>
                  <a:cubicBezTo>
                    <a:pt x="72054" y="38080"/>
                    <a:pt x="81665" y="47695"/>
                    <a:pt x="81665" y="59538"/>
                  </a:cubicBezTo>
                  <a:cubicBezTo>
                    <a:pt x="81665" y="71326"/>
                    <a:pt x="72054" y="80941"/>
                    <a:pt x="60271" y="80941"/>
                  </a:cubicBezTo>
                  <a:cubicBezTo>
                    <a:pt x="48434" y="80941"/>
                    <a:pt x="38823" y="71326"/>
                    <a:pt x="38823" y="59538"/>
                  </a:cubicBezTo>
                  <a:cubicBezTo>
                    <a:pt x="38823" y="47695"/>
                    <a:pt x="48434" y="38080"/>
                    <a:pt x="60271" y="3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71350" tIns="35675" rIns="71350" bIns="3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Традиционная схема работы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Ansible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grpSp>
        <p:nvGrpSpPr>
          <p:cNvPr id="6" name="Shape 1628"/>
          <p:cNvGrpSpPr/>
          <p:nvPr/>
        </p:nvGrpSpPr>
        <p:grpSpPr>
          <a:xfrm>
            <a:off x="3045358" y="2691957"/>
            <a:ext cx="1261530" cy="623655"/>
            <a:chOff x="-1186811" y="-1053494"/>
            <a:chExt cx="914400" cy="447117"/>
          </a:xfrm>
        </p:grpSpPr>
        <p:sp>
          <p:nvSpPr>
            <p:cNvPr id="7" name="Shape 1629"/>
            <p:cNvSpPr/>
            <p:nvPr/>
          </p:nvSpPr>
          <p:spPr>
            <a:xfrm>
              <a:off x="-1186811" y="-1053494"/>
              <a:ext cx="914400" cy="44711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Shape 16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932540" y="-1032862"/>
              <a:ext cx="405855" cy="405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4636802" y="2694500"/>
            <a:ext cx="1261530" cy="623655"/>
            <a:chOff x="4847212" y="2440943"/>
            <a:chExt cx="1261530" cy="623655"/>
          </a:xfrm>
        </p:grpSpPr>
        <p:sp>
          <p:nvSpPr>
            <p:cNvPr id="10" name="Shape 1629"/>
            <p:cNvSpPr/>
            <p:nvPr/>
          </p:nvSpPr>
          <p:spPr>
            <a:xfrm>
              <a:off x="4847212" y="2440943"/>
              <a:ext cx="1261530" cy="6236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5219344" y="2515150"/>
              <a:ext cx="517266" cy="540501"/>
              <a:chOff x="7543848" y="2417440"/>
              <a:chExt cx="869999" cy="90907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9703" y="2417440"/>
                <a:ext cx="508000" cy="508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3" r="7787" b="20706"/>
              <a:stretch/>
            </p:blipFill>
            <p:spPr>
              <a:xfrm>
                <a:off x="7543848" y="2911905"/>
                <a:ext cx="869999" cy="414614"/>
              </a:xfrm>
              <a:prstGeom prst="rect">
                <a:avLst/>
              </a:prstGeom>
            </p:spPr>
          </p:pic>
        </p:grpSp>
      </p:grpSp>
      <p:sp>
        <p:nvSpPr>
          <p:cNvPr id="16" name="Shape 1629"/>
          <p:cNvSpPr/>
          <p:nvPr/>
        </p:nvSpPr>
        <p:spPr>
          <a:xfrm>
            <a:off x="1471844" y="2691957"/>
            <a:ext cx="1261530" cy="6236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629"/>
          <p:cNvSpPr/>
          <p:nvPr/>
        </p:nvSpPr>
        <p:spPr>
          <a:xfrm>
            <a:off x="1471844" y="1741533"/>
            <a:ext cx="1261530" cy="6236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629"/>
          <p:cNvSpPr/>
          <p:nvPr/>
        </p:nvSpPr>
        <p:spPr>
          <a:xfrm>
            <a:off x="1471844" y="3642381"/>
            <a:ext cx="1261530" cy="6236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4" y="1162176"/>
            <a:ext cx="508000" cy="613664"/>
          </a:xfrm>
          <a:prstGeom prst="rect">
            <a:avLst/>
          </a:prstGeom>
        </p:spPr>
      </p:pic>
      <p:sp>
        <p:nvSpPr>
          <p:cNvPr id="22" name="Shape 1629"/>
          <p:cNvSpPr/>
          <p:nvPr/>
        </p:nvSpPr>
        <p:spPr>
          <a:xfrm>
            <a:off x="295835" y="963082"/>
            <a:ext cx="5907478" cy="392268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5636" y="1106987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2"/>
                </a:solidFill>
              </a:rPr>
              <a:t>Управляющий сервер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8042" y="2849674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Playbook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30658" y="189947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Inventory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41811" y="3806296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Variables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73304" y="888162"/>
            <a:ext cx="207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2"/>
                </a:solidFill>
              </a:rPr>
              <a:t>Управляемые сервера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1" name="Straight Arrow Connector 30"/>
          <p:cNvCxnSpPr>
            <a:stCxn id="18" idx="2"/>
            <a:endCxn id="16" idx="0"/>
          </p:cNvCxnSpPr>
          <p:nvPr/>
        </p:nvCxnSpPr>
        <p:spPr>
          <a:xfrm>
            <a:off x="2102609" y="2365188"/>
            <a:ext cx="0" cy="3267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6" idx="2"/>
          </p:cNvCxnSpPr>
          <p:nvPr/>
        </p:nvCxnSpPr>
        <p:spPr>
          <a:xfrm flipV="1">
            <a:off x="2102609" y="3315612"/>
            <a:ext cx="0" cy="3267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3"/>
            <a:endCxn id="7" idx="1"/>
          </p:cNvCxnSpPr>
          <p:nvPr/>
        </p:nvCxnSpPr>
        <p:spPr>
          <a:xfrm>
            <a:off x="2733374" y="3003785"/>
            <a:ext cx="311984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7" idx="3"/>
          </p:cNvCxnSpPr>
          <p:nvPr/>
        </p:nvCxnSpPr>
        <p:spPr>
          <a:xfrm>
            <a:off x="4306888" y="3003785"/>
            <a:ext cx="320949" cy="2543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hape 1629"/>
          <p:cNvSpPr/>
          <p:nvPr/>
        </p:nvSpPr>
        <p:spPr>
          <a:xfrm>
            <a:off x="6908798" y="1216980"/>
            <a:ext cx="2006827" cy="1761078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74092" y="1923490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SSH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834" y="1407353"/>
            <a:ext cx="508000" cy="61366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60" y="1616658"/>
            <a:ext cx="508000" cy="61366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5" y="3157451"/>
            <a:ext cx="885596" cy="88559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29" y="3564628"/>
            <a:ext cx="885596" cy="88559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48" y="2210061"/>
            <a:ext cx="508000" cy="613664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 flipV="1">
            <a:off x="5898332" y="2074279"/>
            <a:ext cx="1219644" cy="646456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898332" y="3286836"/>
            <a:ext cx="1235223" cy="711625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5" y="3998582"/>
            <a:ext cx="885596" cy="885596"/>
          </a:xfrm>
          <a:prstGeom prst="rect">
            <a:avLst/>
          </a:prstGeom>
        </p:spPr>
      </p:pic>
      <p:sp>
        <p:nvSpPr>
          <p:cNvPr id="75" name="Shape 1629"/>
          <p:cNvSpPr/>
          <p:nvPr/>
        </p:nvSpPr>
        <p:spPr>
          <a:xfrm>
            <a:off x="6939218" y="3126887"/>
            <a:ext cx="2006827" cy="1761078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76418" y="3954208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WinRM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036393" y="3287629"/>
            <a:ext cx="1308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+mn-lt"/>
              </a:rPr>
              <a:t>Ansible modules</a:t>
            </a:r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4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629"/>
          <p:cNvSpPr/>
          <p:nvPr/>
        </p:nvSpPr>
        <p:spPr>
          <a:xfrm>
            <a:off x="4034117" y="1005621"/>
            <a:ext cx="4728269" cy="392268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629"/>
          <p:cNvSpPr/>
          <p:nvPr/>
        </p:nvSpPr>
        <p:spPr>
          <a:xfrm>
            <a:off x="3836894" y="1011704"/>
            <a:ext cx="4792906" cy="39226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629"/>
          <p:cNvSpPr/>
          <p:nvPr/>
        </p:nvSpPr>
        <p:spPr>
          <a:xfrm>
            <a:off x="1994029" y="1003558"/>
            <a:ext cx="6501799" cy="392268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SzPct val="25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Ansible pull 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функционал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grpSp>
        <p:nvGrpSpPr>
          <p:cNvPr id="6" name="Shape 1628"/>
          <p:cNvGrpSpPr/>
          <p:nvPr/>
        </p:nvGrpSpPr>
        <p:grpSpPr>
          <a:xfrm>
            <a:off x="5439802" y="2850218"/>
            <a:ext cx="1261530" cy="623655"/>
            <a:chOff x="-1186811" y="-1053494"/>
            <a:chExt cx="914400" cy="447117"/>
          </a:xfrm>
        </p:grpSpPr>
        <p:sp>
          <p:nvSpPr>
            <p:cNvPr id="7" name="Shape 1629"/>
            <p:cNvSpPr/>
            <p:nvPr/>
          </p:nvSpPr>
          <p:spPr>
            <a:xfrm>
              <a:off x="-1186811" y="-1053494"/>
              <a:ext cx="914400" cy="44711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Shape 16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932540" y="-1032862"/>
              <a:ext cx="405855" cy="405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7120895" y="2851638"/>
            <a:ext cx="1261530" cy="623655"/>
            <a:chOff x="4847212" y="2440943"/>
            <a:chExt cx="1261530" cy="623655"/>
          </a:xfrm>
        </p:grpSpPr>
        <p:sp>
          <p:nvSpPr>
            <p:cNvPr id="10" name="Shape 1629"/>
            <p:cNvSpPr/>
            <p:nvPr/>
          </p:nvSpPr>
          <p:spPr>
            <a:xfrm>
              <a:off x="4847212" y="2440943"/>
              <a:ext cx="1261530" cy="6236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5219344" y="2515150"/>
              <a:ext cx="517266" cy="540501"/>
              <a:chOff x="7543848" y="2417440"/>
              <a:chExt cx="869999" cy="90907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9703" y="2417440"/>
                <a:ext cx="508000" cy="508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3" r="7787" b="20706"/>
              <a:stretch/>
            </p:blipFill>
            <p:spPr>
              <a:xfrm>
                <a:off x="7543848" y="2911905"/>
                <a:ext cx="869999" cy="414614"/>
              </a:xfrm>
              <a:prstGeom prst="rect">
                <a:avLst/>
              </a:prstGeom>
            </p:spPr>
          </p:pic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17" y="1150726"/>
            <a:ext cx="508000" cy="613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12566" y="1140167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Управляемый</a:t>
            </a:r>
            <a:r>
              <a:rPr lang="ru-RU" dirty="0" smtClean="0">
                <a:solidFill>
                  <a:schemeClr val="accent2"/>
                </a:solidFill>
              </a:rPr>
              <a:t> сервер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7" name="Straight Arrow Connector 36"/>
          <p:cNvCxnSpPr>
            <a:stCxn id="84" idx="3"/>
            <a:endCxn id="7" idx="1"/>
          </p:cNvCxnSpPr>
          <p:nvPr/>
        </p:nvCxnSpPr>
        <p:spPr>
          <a:xfrm flipV="1">
            <a:off x="5106300" y="3162046"/>
            <a:ext cx="333502" cy="1419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7" idx="3"/>
            <a:endCxn id="10" idx="1"/>
          </p:cNvCxnSpPr>
          <p:nvPr/>
        </p:nvCxnSpPr>
        <p:spPr>
          <a:xfrm>
            <a:off x="6701332" y="3162046"/>
            <a:ext cx="419563" cy="142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hape 1629"/>
          <p:cNvSpPr/>
          <p:nvPr/>
        </p:nvSpPr>
        <p:spPr>
          <a:xfrm>
            <a:off x="200497" y="981971"/>
            <a:ext cx="1635493" cy="39226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Shape 1793"/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536" y="1139617"/>
            <a:ext cx="457347" cy="45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1629"/>
          <p:cNvSpPr/>
          <p:nvPr/>
        </p:nvSpPr>
        <p:spPr>
          <a:xfrm>
            <a:off x="380320" y="2840781"/>
            <a:ext cx="1261530" cy="6236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1264" y="2869559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Playbook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734" y="3089296"/>
            <a:ext cx="1148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latin typeface="+mn-lt"/>
              </a:rPr>
              <a:t>&lt;hostname&gt;.yml</a:t>
            </a:r>
            <a:r>
              <a:rPr lang="en-US" sz="800" dirty="0">
                <a:solidFill>
                  <a:srgbClr val="555555"/>
                </a:solidFill>
                <a:latin typeface="+mn-lt"/>
              </a:rPr>
              <a:t> </a:t>
            </a:r>
            <a:r>
              <a:rPr lang="ru-RU" sz="800" dirty="0" smtClean="0">
                <a:solidFill>
                  <a:srgbClr val="555555"/>
                </a:solidFill>
                <a:latin typeface="+mn-lt"/>
              </a:rPr>
              <a:t>или</a:t>
            </a:r>
          </a:p>
          <a:p>
            <a:pPr algn="ctr"/>
            <a:r>
              <a:rPr lang="en-US" sz="800" dirty="0">
                <a:solidFill>
                  <a:srgbClr val="555555"/>
                </a:solidFill>
                <a:latin typeface="+mn-lt"/>
              </a:rPr>
              <a:t> </a:t>
            </a:r>
            <a:r>
              <a:rPr lang="en-US" sz="800" dirty="0">
                <a:latin typeface="+mn-lt"/>
              </a:rPr>
              <a:t>local.yml</a:t>
            </a:r>
          </a:p>
        </p:txBody>
      </p:sp>
      <p:sp>
        <p:nvSpPr>
          <p:cNvPr id="54" name="Shape 1629"/>
          <p:cNvSpPr/>
          <p:nvPr/>
        </p:nvSpPr>
        <p:spPr>
          <a:xfrm>
            <a:off x="375381" y="1850218"/>
            <a:ext cx="1261530" cy="6236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629"/>
          <p:cNvSpPr/>
          <p:nvPr/>
        </p:nvSpPr>
        <p:spPr>
          <a:xfrm>
            <a:off x="384346" y="3791214"/>
            <a:ext cx="1261530" cy="6236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2875" y="200815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Inventory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2875" y="39491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Variables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7" name="Straight Arrow Connector 66"/>
          <p:cNvCxnSpPr>
            <a:stCxn id="62" idx="0"/>
            <a:endCxn id="52" idx="2"/>
          </p:cNvCxnSpPr>
          <p:nvPr/>
        </p:nvCxnSpPr>
        <p:spPr>
          <a:xfrm flipH="1" flipV="1">
            <a:off x="1011085" y="3464436"/>
            <a:ext cx="4026" cy="32677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4" idx="2"/>
            <a:endCxn id="52" idx="0"/>
          </p:cNvCxnSpPr>
          <p:nvPr/>
        </p:nvCxnSpPr>
        <p:spPr>
          <a:xfrm>
            <a:off x="1006146" y="2473873"/>
            <a:ext cx="4939" cy="3669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1641851" y="3039644"/>
            <a:ext cx="531566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1648309" y="3255942"/>
            <a:ext cx="532800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hape 1629"/>
          <p:cNvSpPr/>
          <p:nvPr/>
        </p:nvSpPr>
        <p:spPr>
          <a:xfrm>
            <a:off x="3844770" y="2851637"/>
            <a:ext cx="1261530" cy="6236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1629"/>
          <p:cNvSpPr/>
          <p:nvPr/>
        </p:nvSpPr>
        <p:spPr>
          <a:xfrm>
            <a:off x="3843289" y="1859431"/>
            <a:ext cx="1261530" cy="6236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021995" y="300815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Playbook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022796" y="202633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Inventory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" name="Shape 1629"/>
          <p:cNvSpPr/>
          <p:nvPr/>
        </p:nvSpPr>
        <p:spPr>
          <a:xfrm>
            <a:off x="3852254" y="3842537"/>
            <a:ext cx="1261530" cy="6236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008221" y="401045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Variables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3410164" y="3451597"/>
            <a:ext cx="459435" cy="44393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3410164" y="2473873"/>
            <a:ext cx="479920" cy="41162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181339" y="2859462"/>
            <a:ext cx="1261530" cy="904543"/>
            <a:chOff x="2915884" y="1457558"/>
            <a:chExt cx="1261530" cy="904543"/>
          </a:xfrm>
        </p:grpSpPr>
        <p:grpSp>
          <p:nvGrpSpPr>
            <p:cNvPr id="73" name="Shape 1628"/>
            <p:cNvGrpSpPr/>
            <p:nvPr/>
          </p:nvGrpSpPr>
          <p:grpSpPr>
            <a:xfrm>
              <a:off x="2915884" y="1457558"/>
              <a:ext cx="1261530" cy="623655"/>
              <a:chOff x="-1186811" y="-1053494"/>
              <a:chExt cx="914400" cy="447117"/>
            </a:xfrm>
          </p:grpSpPr>
          <p:sp>
            <p:nvSpPr>
              <p:cNvPr id="74" name="Shape 1629"/>
              <p:cNvSpPr/>
              <p:nvPr/>
            </p:nvSpPr>
            <p:spPr>
              <a:xfrm>
                <a:off x="-1186811" y="-1053494"/>
                <a:ext cx="914400" cy="447117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" name="Shape 163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-932540" y="-1032862"/>
                <a:ext cx="405855" cy="4058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" name="Rectangle 77"/>
            <p:cNvSpPr/>
            <p:nvPr/>
          </p:nvSpPr>
          <p:spPr>
            <a:xfrm>
              <a:off x="3067990" y="2085102"/>
              <a:ext cx="9573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  <a:latin typeface="+mn-lt"/>
                </a:rPr>
                <a:t>ansible-pull</a:t>
              </a:r>
              <a:endParaRPr lang="en-US" sz="12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cxnSp>
        <p:nvCxnSpPr>
          <p:cNvPr id="98" name="Straight Arrow Connector 97"/>
          <p:cNvCxnSpPr>
            <a:stCxn id="74" idx="3"/>
            <a:endCxn id="84" idx="1"/>
          </p:cNvCxnSpPr>
          <p:nvPr/>
        </p:nvCxnSpPr>
        <p:spPr>
          <a:xfrm flipV="1">
            <a:off x="3442869" y="3163465"/>
            <a:ext cx="401901" cy="7825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8" idx="0"/>
            <a:endCxn id="84" idx="2"/>
          </p:cNvCxnSpPr>
          <p:nvPr/>
        </p:nvCxnSpPr>
        <p:spPr>
          <a:xfrm flipH="1" flipV="1">
            <a:off x="4475535" y="3475292"/>
            <a:ext cx="7484" cy="36724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5" idx="2"/>
            <a:endCxn id="84" idx="0"/>
          </p:cNvCxnSpPr>
          <p:nvPr/>
        </p:nvCxnSpPr>
        <p:spPr>
          <a:xfrm>
            <a:off x="4474054" y="2483086"/>
            <a:ext cx="1481" cy="36855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5439802" y="3471092"/>
            <a:ext cx="1308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+mn-lt"/>
              </a:rPr>
              <a:t>Ansible modules</a:t>
            </a:r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59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Формат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YAML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6" name="Shape 1729"/>
          <p:cNvSpPr/>
          <p:nvPr/>
        </p:nvSpPr>
        <p:spPr>
          <a:xfrm>
            <a:off x="479385" y="849092"/>
            <a:ext cx="8117767" cy="1218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ru-RU" sz="1200" b="1" i="0" u="none" strike="noStrike" cap="none" dirty="0" smtClean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 dirty="0" smtClean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Ansible</a:t>
            </a:r>
            <a:r>
              <a:rPr lang="ru-RU" sz="1200" b="0" i="0" u="none" strike="noStrike" cap="none" dirty="0" smtClean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как и большое число других современных технологий (например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Docker)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использует формат </a:t>
            </a:r>
            <a:r>
              <a:rPr lang="en-US" sz="1200" b="1" i="0" u="none" strike="noStrike" cap="none" dirty="0" smtClean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YAML</a:t>
            </a:r>
            <a:r>
              <a:rPr lang="ru-RU" sz="1200" b="0" i="0" u="none" strike="noStrike" cap="none" dirty="0" smtClean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для описания всех действий, которые нам необходимо совершить на управляемых хостах.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endParaRPr lang="ru-RU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Почему </a:t>
            </a:r>
            <a:r>
              <a:rPr lang="en-US" sz="1200" b="1" dirty="0" smtClean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YAML</a:t>
            </a:r>
            <a:r>
              <a:rPr lang="ru-RU" sz="12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?</a:t>
            </a:r>
          </a:p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   Как говорят разработчики </a:t>
            </a:r>
            <a:r>
              <a:rPr lang="en-US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Ansible, </a:t>
            </a:r>
            <a:r>
              <a:rPr lang="ru-RU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по одной простой причине </a:t>
            </a:r>
            <a:r>
              <a:rPr lang="mr-IN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–</a:t>
            </a:r>
            <a:r>
              <a:rPr lang="ru-RU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он проще для человеческого понимания, чем форматы </a:t>
            </a:r>
            <a:r>
              <a:rPr lang="en-US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XML </a:t>
            </a:r>
            <a:r>
              <a:rPr lang="ru-RU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и </a:t>
            </a:r>
            <a:r>
              <a:rPr lang="en-US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JSON</a:t>
            </a:r>
            <a:r>
              <a:rPr lang="ru-RU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 </a:t>
            </a:r>
          </a:p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alibri"/>
                <a:sym typeface="Calibri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alibri"/>
                <a:sym typeface="Calibri"/>
              </a:rPr>
              <a:t> </a:t>
            </a:r>
            <a:endParaRPr lang="ru-RU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 </a:t>
            </a:r>
            <a:endParaRPr lang="ru-RU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16623" y="2142557"/>
            <a:ext cx="5312576" cy="421927"/>
          </a:xfrm>
          <a:prstGeom prst="rect">
            <a:avLst/>
          </a:prstGeom>
          <a:solidFill>
            <a:schemeClr val="accent1">
              <a:alpha val="1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17175" y="2133597"/>
            <a:ext cx="2142565" cy="430887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8540" y="2133597"/>
            <a:ext cx="14657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list_element1 </a:t>
            </a:r>
          </a:p>
          <a:p>
            <a:pPr marL="171450" indent="-171450">
              <a:buFontTx/>
              <a:buChar char="-"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list_element2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7174" y="2648942"/>
            <a:ext cx="2142565" cy="412484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8542" y="2630538"/>
            <a:ext cx="13895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key1: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value1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key2: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7173" y="3145589"/>
            <a:ext cx="2142565" cy="777934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8540" y="3154082"/>
            <a:ext cx="17212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whatever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bar: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bar_el1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bar_el2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7173" y="4022167"/>
            <a:ext cx="2142565" cy="952054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78540" y="4032407"/>
            <a:ext cx="172122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foo: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bar1: note1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do1: what1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bar2: note2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do2: what2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16623" y="2212708"/>
            <a:ext cx="31582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list_element1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'list_element2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16623" y="2655538"/>
            <a:ext cx="5312576" cy="405887"/>
          </a:xfrm>
          <a:prstGeom prst="rect">
            <a:avLst/>
          </a:prstGeom>
          <a:solidFill>
            <a:schemeClr val="accent1">
              <a:alpha val="1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16623" y="3152479"/>
            <a:ext cx="5312576" cy="777934"/>
          </a:xfrm>
          <a:prstGeom prst="rect">
            <a:avLst/>
          </a:prstGeom>
          <a:solidFill>
            <a:schemeClr val="accent1">
              <a:alpha val="1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016623" y="4032407"/>
            <a:ext cx="5312576" cy="941814"/>
          </a:xfrm>
          <a:prstGeom prst="rect">
            <a:avLst/>
          </a:prstGeom>
          <a:solidFill>
            <a:schemeClr val="accent1">
              <a:alpha val="1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16623" y="2724379"/>
            <a:ext cx="36679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key1'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=&gt; 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value1',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key2'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=&gt; 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value2'}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16623" y="3410641"/>
            <a:ext cx="51972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 'foo' =&gt; 'whatever', 'bar' =&gt; [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'bar_el1', 'bar_el2'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}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016623" y="4057770"/>
            <a:ext cx="478267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 'foo' =&gt;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'{ 'bar1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 =&gt; 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note1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'do1'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=&gt; 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what1'}',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'{ 'bar2'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=&gt; 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note2',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do2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 =&gt; 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what2'}’ ] 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29"/>
          <p:cNvSpPr/>
          <p:nvPr/>
        </p:nvSpPr>
        <p:spPr>
          <a:xfrm>
            <a:off x="707922" y="1378112"/>
            <a:ext cx="3087329" cy="3619189"/>
          </a:xfrm>
          <a:prstGeom prst="roundRect">
            <a:avLst>
              <a:gd name="adj" fmla="val 16667"/>
            </a:avLst>
          </a:prstGeom>
          <a:solidFill>
            <a:schemeClr val="accent1">
              <a:alpha val="2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1629"/>
          <p:cNvSpPr/>
          <p:nvPr/>
        </p:nvSpPr>
        <p:spPr>
          <a:xfrm>
            <a:off x="928179" y="3220203"/>
            <a:ext cx="2610463" cy="15625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smtClean="0">
                <a:latin typeface="Arial"/>
                <a:ea typeface="Arial"/>
                <a:cs typeface="Arial"/>
                <a:sym typeface="Arial"/>
              </a:rPr>
              <a:t>Плэйбуки</a:t>
            </a:r>
            <a:endParaRPr lang="ru"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279"/>
          <p:cNvSpPr txBox="1"/>
          <p:nvPr/>
        </p:nvSpPr>
        <p:spPr>
          <a:xfrm>
            <a:off x="6470544" y="636313"/>
            <a:ext cx="2673456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>
                <a:solidFill>
                  <a:schemeClr val="accent2"/>
                </a:solidFill>
              </a:rPr>
              <a:t>Детальное знакомство с </a:t>
            </a:r>
            <a:r>
              <a:rPr lang="en-US" sz="90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555" y="766637"/>
            <a:ext cx="8539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Playbooks</a:t>
            </a:r>
            <a:r>
              <a:rPr lang="en-US" sz="1200" dirty="0" smtClean="0"/>
              <a:t> </a:t>
            </a:r>
            <a:r>
              <a:rPr lang="ru-RU" sz="1200" dirty="0" smtClean="0"/>
              <a:t>(Плэйбуки) - это по сути основа инструмента </a:t>
            </a:r>
            <a:r>
              <a:rPr lang="en-US" sz="1200" b="1" dirty="0" smtClean="0">
                <a:solidFill>
                  <a:schemeClr val="accent1"/>
                </a:solidFill>
              </a:rPr>
              <a:t>Ansible</a:t>
            </a:r>
            <a:r>
              <a:rPr lang="ru-RU" sz="1200" dirty="0" smtClean="0"/>
              <a:t>. Любой плэйбук состоит из одного или нескольких </a:t>
            </a:r>
            <a:r>
              <a:rPr lang="en-US" sz="1200" b="1" dirty="0" smtClean="0">
                <a:solidFill>
                  <a:schemeClr val="accent2"/>
                </a:solidFill>
              </a:rPr>
              <a:t>Play</a:t>
            </a:r>
            <a:r>
              <a:rPr lang="en-US" sz="1200" dirty="0" smtClean="0"/>
              <a:t> </a:t>
            </a:r>
            <a:r>
              <a:rPr lang="ru-RU" sz="1200" dirty="0" smtClean="0"/>
              <a:t>- это по сути </a:t>
            </a:r>
            <a:r>
              <a:rPr lang="ru-RU" sz="1200" dirty="0" err="1" smtClean="0"/>
              <a:t>маппинг</a:t>
            </a:r>
            <a:r>
              <a:rPr lang="ru-RU" sz="1200" dirty="0" smtClean="0"/>
              <a:t> определенной последовательности задач (или логических объединений задач - ролей) с переменными на группу хостов или хост.</a:t>
            </a:r>
            <a:endParaRPr lang="en-US" sz="1200" dirty="0"/>
          </a:p>
        </p:txBody>
      </p:sp>
      <p:sp>
        <p:nvSpPr>
          <p:cNvPr id="8" name="Shape 1629"/>
          <p:cNvSpPr/>
          <p:nvPr/>
        </p:nvSpPr>
        <p:spPr>
          <a:xfrm>
            <a:off x="929149" y="1595103"/>
            <a:ext cx="2610463" cy="15625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8572" y="135746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>
                <a:solidFill>
                  <a:schemeClr val="accent2"/>
                </a:solidFill>
              </a:rPr>
              <a:t>Playbook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8494" y="1395944"/>
            <a:ext cx="11155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endParaRPr lang="is-I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8494" y="4721903"/>
            <a:ext cx="11155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is-I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8495" y="1569960"/>
            <a:ext cx="2297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name: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 Servers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hosts: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webservers</a:t>
            </a:r>
            <a:endParaRPr lang="ru-RU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глобальные параметры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vars: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tasks:</a:t>
            </a:r>
          </a:p>
          <a:p>
            <a:r>
              <a:rPr lang="en-US" sz="1100" dirty="0" smtClean="0"/>
              <a:t>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ru-RU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handlers: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/>
              <a:t> 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mr-IN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93518" y="1568358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2"/>
                </a:solidFill>
              </a:rPr>
              <a:t>Play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3518" y="3214926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2"/>
                </a:solidFill>
              </a:rPr>
              <a:t>Play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26276" y="1643364"/>
            <a:ext cx="5077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Загружаются переменные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Собираются факты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Выполняется блок </a:t>
            </a:r>
            <a:r>
              <a:rPr lang="en-US" sz="1200" dirty="0" err="1" smtClean="0">
                <a:latin typeface="+mn-lt"/>
                <a:cs typeface="Courier New" panose="02070309020205020404" pitchFamily="49" charset="0"/>
              </a:rPr>
              <a:t>pre_tasks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Уведомляются и выполняются </a:t>
            </a:r>
            <a:r>
              <a:rPr lang="ru-RU" sz="1200" dirty="0" err="1" smtClean="0">
                <a:latin typeface="+mn-lt"/>
                <a:cs typeface="Courier New" panose="02070309020205020404" pitchFamily="49" charset="0"/>
              </a:rPr>
              <a:t>хендлеры</a:t>
            </a: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 из блока </a:t>
            </a:r>
            <a:r>
              <a:rPr lang="en-US" sz="1200" dirty="0" err="1" smtClean="0">
                <a:latin typeface="+mn-lt"/>
                <a:cs typeface="Courier New" panose="02070309020205020404" pitchFamily="49" charset="0"/>
              </a:rPr>
              <a:t>pre_tasks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Выполняются роли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Выполняются задачи (последовательно сверху вниз)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  <a:cs typeface="Courier New" panose="02070309020205020404" pitchFamily="49" charset="0"/>
              </a:rPr>
              <a:t>Уведомляются </a:t>
            </a:r>
            <a:r>
              <a:rPr lang="ru-RU" sz="1200" dirty="0">
                <a:cs typeface="Courier New" panose="02070309020205020404" pitchFamily="49" charset="0"/>
              </a:rPr>
              <a:t>и выполняются </a:t>
            </a:r>
            <a:r>
              <a:rPr lang="ru-RU" sz="1200" dirty="0" err="1" smtClean="0">
                <a:latin typeface="+mn-lt"/>
                <a:cs typeface="Courier New" panose="02070309020205020404" pitchFamily="49" charset="0"/>
              </a:rPr>
              <a:t>хендлеры</a:t>
            </a: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1200" dirty="0">
                <a:latin typeface="+mn-lt"/>
                <a:cs typeface="Courier New" panose="02070309020205020404" pitchFamily="49" charset="0"/>
              </a:rPr>
              <a:t>из </a:t>
            </a: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ролей и задач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  <a:cs typeface="Courier New" panose="02070309020205020404" pitchFamily="49" charset="0"/>
              </a:rPr>
              <a:t>Выполняется блок  </a:t>
            </a:r>
            <a:r>
              <a:rPr lang="en-US" sz="1200" dirty="0" err="1" smtClean="0">
                <a:latin typeface="+mn-lt"/>
                <a:cs typeface="Courier New" panose="02070309020205020404" pitchFamily="49" charset="0"/>
              </a:rPr>
              <a:t>post_tasks</a:t>
            </a:r>
            <a:endParaRPr lang="ru-RU" sz="1200" dirty="0" smtClean="0">
              <a:latin typeface="+mn-lt"/>
              <a:cs typeface="Courier New" panose="02070309020205020404" pitchFamily="49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  <a:cs typeface="Courier New" panose="02070309020205020404" pitchFamily="49" charset="0"/>
              </a:rPr>
              <a:t>Уведомляются </a:t>
            </a:r>
            <a:r>
              <a:rPr lang="ru-RU" sz="1200" dirty="0">
                <a:cs typeface="Courier New" panose="02070309020205020404" pitchFamily="49" charset="0"/>
              </a:rPr>
              <a:t>и выполняются </a:t>
            </a:r>
            <a:r>
              <a:rPr lang="ru-RU" sz="1200" dirty="0" err="1" smtClean="0">
                <a:latin typeface="+mn-lt"/>
                <a:cs typeface="Courier New" panose="02070309020205020404" pitchFamily="49" charset="0"/>
              </a:rPr>
              <a:t>хендлеры</a:t>
            </a: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1200" dirty="0">
                <a:latin typeface="+mn-lt"/>
                <a:cs typeface="Courier New" panose="02070309020205020404" pitchFamily="49" charset="0"/>
              </a:rPr>
              <a:t>из блока </a:t>
            </a:r>
            <a:r>
              <a:rPr lang="en-US" sz="1200" dirty="0" err="1" smtClean="0">
                <a:latin typeface="+mn-lt"/>
                <a:cs typeface="Courier New" panose="02070309020205020404" pitchFamily="49" charset="0"/>
              </a:rPr>
              <a:t>post_tasks</a:t>
            </a:r>
            <a:endParaRPr lang="en-US" sz="1200" b="1" dirty="0">
              <a:solidFill>
                <a:srgbClr val="C00000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9176" y="1426290"/>
            <a:ext cx="24497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/>
              <a:t>Порядок выполнения плэ</a:t>
            </a:r>
            <a:r>
              <a:rPr lang="ru-RU" sz="1200" dirty="0"/>
              <a:t>й</a:t>
            </a:r>
            <a:r>
              <a:rPr lang="ru-RU" sz="1200" dirty="0" smtClean="0"/>
              <a:t>бука:</a:t>
            </a:r>
            <a:endParaRPr lang="en-US" sz="1200" dirty="0"/>
          </a:p>
        </p:txBody>
      </p:sp>
      <p:sp>
        <p:nvSpPr>
          <p:cNvPr id="21" name="Shape 1629"/>
          <p:cNvSpPr/>
          <p:nvPr/>
        </p:nvSpPr>
        <p:spPr>
          <a:xfrm>
            <a:off x="4132622" y="3488141"/>
            <a:ext cx="4519766" cy="1319837"/>
          </a:xfrm>
          <a:prstGeom prst="roundRect">
            <a:avLst>
              <a:gd name="adj" fmla="val 16667"/>
            </a:avLst>
          </a:prstGeom>
          <a:solidFill>
            <a:srgbClr val="FF0000">
              <a:alpha val="100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20380" y="3485827"/>
            <a:ext cx="41980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chemeClr val="tx1"/>
                </a:solidFill>
              </a:rPr>
              <a:t>1. Все задачи выполняются с одинаковыми параметрами для всех хостов </a:t>
            </a:r>
            <a:r>
              <a:rPr lang="ru-RU" sz="1100" dirty="0" err="1" smtClean="0">
                <a:solidFill>
                  <a:schemeClr val="tx1"/>
                </a:solidFill>
              </a:rPr>
              <a:t>плэя</a:t>
            </a:r>
            <a:r>
              <a:rPr lang="ru-RU" sz="1100" dirty="0" smtClean="0">
                <a:solidFill>
                  <a:schemeClr val="tx1"/>
                </a:solidFill>
              </a:rPr>
              <a:t>, если задача упала на каком либо хосте - он просто выходит из ротации. То есть, если что-то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58" y="3565953"/>
            <a:ext cx="377325" cy="3771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00829" y="4174706"/>
            <a:ext cx="45197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/>
                </a:solidFill>
              </a:rPr>
              <a:t>2. Следовательно все задачи должны </a:t>
            </a:r>
            <a:r>
              <a:rPr lang="ru-RU" sz="1100" dirty="0" smtClean="0">
                <a:solidFill>
                  <a:schemeClr val="tx1"/>
                </a:solidFill>
              </a:rPr>
              <a:t>быть идемпотенты (или стремиться к этому). Эффект от запуска задачи несколько раз, не должен отличаться от запуска ее единожды.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54129" y="398224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tx1"/>
                </a:solidFill>
              </a:rPr>
              <a:t>пошло не так, то можно просто перезапустить </a:t>
            </a:r>
            <a:r>
              <a:rPr lang="ru-RU" sz="1100">
                <a:solidFill>
                  <a:schemeClr val="tx1"/>
                </a:solidFill>
              </a:rPr>
              <a:t>весь </a:t>
            </a:r>
            <a:r>
              <a:rPr lang="ru-RU" sz="1100" smtClean="0">
                <a:solidFill>
                  <a:schemeClr val="tx1"/>
                </a:solidFill>
              </a:rPr>
              <a:t>плэйбук.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990791" y="3214706"/>
            <a:ext cx="227200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name: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DB Servers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hosts: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dbservers</a:t>
            </a:r>
            <a:endParaRPr lang="ru-RU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глобальные параметры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vars: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tasks:</a:t>
            </a:r>
          </a:p>
          <a:p>
            <a:r>
              <a:rPr lang="en-US" sz="1100" dirty="0" smtClean="0"/>
              <a:t>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ru-RU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handlers: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/>
              <a:t> 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mr-IN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2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Ansible 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пример плэйбука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6" name="Shape 1629"/>
          <p:cNvSpPr/>
          <p:nvPr/>
        </p:nvSpPr>
        <p:spPr>
          <a:xfrm>
            <a:off x="6098679" y="1401924"/>
            <a:ext cx="2783662" cy="3132550"/>
          </a:xfrm>
          <a:prstGeom prst="roundRect">
            <a:avLst>
              <a:gd name="adj" fmla="val 16667"/>
            </a:avLst>
          </a:prstGeom>
          <a:solidFill>
            <a:srgbClr val="FF0000">
              <a:alpha val="100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5245" y="1369932"/>
            <a:ext cx="5520427" cy="3164542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5032" y="1462698"/>
            <a:ext cx="5250639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name: Ansible example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hosts: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nix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become: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ru-RU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vars: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test_var: "World"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app: httpd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tasks: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- name: Say hello!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shell: echo 'Hello {{ test_var }}!' &gt; Hello_World.txt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- name: Install Apache Web Server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yum: name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="{{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app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}}"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state=present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- name: Start Apache Web Server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service: name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="{{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app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}}" state=started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85" y="1518465"/>
            <a:ext cx="517075" cy="516860"/>
          </a:xfrm>
          <a:prstGeom prst="rect">
            <a:avLst/>
          </a:prstGeom>
        </p:spPr>
      </p:pic>
      <p:sp>
        <p:nvSpPr>
          <p:cNvPr id="10" name="Прямоугольник 2"/>
          <p:cNvSpPr/>
          <p:nvPr/>
        </p:nvSpPr>
        <p:spPr>
          <a:xfrm>
            <a:off x="6833839" y="1507098"/>
            <a:ext cx="1885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latin typeface="+mn-lt"/>
                <a:cs typeface="Courier New" panose="02070309020205020404" pitchFamily="49" charset="0"/>
              </a:rPr>
              <a:t>Важно</a:t>
            </a:r>
            <a:r>
              <a:rPr lang="en-US" sz="160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1600" dirty="0" smtClean="0">
                <a:latin typeface="+mn-lt"/>
                <a:cs typeface="Courier New" panose="02070309020205020404" pitchFamily="49" charset="0"/>
              </a:rPr>
              <a:t>про </a:t>
            </a:r>
            <a:r>
              <a:rPr lang="en-US" sz="1600" dirty="0" smtClean="0">
                <a:latin typeface="+mn-lt"/>
                <a:cs typeface="Courier New" panose="02070309020205020404" pitchFamily="49" charset="0"/>
              </a:rPr>
              <a:t>YAML</a:t>
            </a:r>
            <a:r>
              <a:rPr lang="ru-RU" sz="1600" dirty="0" smtClean="0">
                <a:latin typeface="+mn-lt"/>
                <a:cs typeface="Courier New" panose="02070309020205020404" pitchFamily="49" charset="0"/>
              </a:rPr>
              <a:t>!</a:t>
            </a:r>
            <a:endParaRPr lang="en-US" sz="1600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11" name="Прямоугольник 2"/>
          <p:cNvSpPr/>
          <p:nvPr/>
        </p:nvSpPr>
        <p:spPr>
          <a:xfrm>
            <a:off x="6174926" y="2035325"/>
            <a:ext cx="276759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dirty="0" smtClean="0">
                <a:latin typeface="+mn-lt"/>
                <a:cs typeface="Courier New" panose="02070309020205020404" pitchFamily="49" charset="0"/>
              </a:rPr>
              <a:t>1. Открывающие и закрывающие символы желательны, но не обязательны</a:t>
            </a:r>
          </a:p>
          <a:p>
            <a:pPr>
              <a:lnSpc>
                <a:spcPct val="150000"/>
              </a:lnSpc>
            </a:pPr>
            <a:r>
              <a:rPr lang="ru-RU" sz="1000" dirty="0" smtClean="0">
                <a:latin typeface="+mn-lt"/>
                <a:cs typeface="Courier New" panose="02070309020205020404" pitchFamily="49" charset="0"/>
              </a:rPr>
              <a:t>2. А вот выравнивания и отступы </a:t>
            </a:r>
            <a:r>
              <a:rPr lang="ru-RU" sz="1000" b="1" dirty="0" smtClean="0">
                <a:latin typeface="+mn-lt"/>
                <a:cs typeface="Courier New" panose="02070309020205020404" pitchFamily="49" charset="0"/>
              </a:rPr>
              <a:t>просто</a:t>
            </a:r>
            <a:r>
              <a:rPr lang="ru-RU" sz="100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1000" b="1" dirty="0" smtClean="0">
                <a:latin typeface="+mn-lt"/>
                <a:cs typeface="Courier New" panose="02070309020205020404" pitchFamily="49" charset="0"/>
              </a:rPr>
              <a:t>обязательны</a:t>
            </a:r>
            <a:r>
              <a:rPr lang="ru-RU" sz="1000" dirty="0" smtClean="0">
                <a:latin typeface="+mn-lt"/>
                <a:cs typeface="Courier New" panose="02070309020205020404" pitchFamily="49" charset="0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ru-RU" sz="1000" dirty="0" smtClean="0">
                <a:latin typeface="+mn-lt"/>
                <a:cs typeface="Courier New" panose="02070309020205020404" pitchFamily="49" charset="0"/>
              </a:rPr>
              <a:t>3. Важный момент </a:t>
            </a:r>
            <a:r>
              <a:rPr lang="mr-IN" sz="1000" dirty="0" smtClean="0">
                <a:latin typeface="+mn-lt"/>
                <a:cs typeface="Courier New" panose="02070309020205020404" pitchFamily="49" charset="0"/>
              </a:rPr>
              <a:t>–</a:t>
            </a:r>
            <a:r>
              <a:rPr lang="ru-RU" sz="1000" dirty="0" smtClean="0">
                <a:latin typeface="+mn-lt"/>
                <a:cs typeface="Courier New" panose="02070309020205020404" pitchFamily="49" charset="0"/>
              </a:rPr>
              <a:t> этот файл будет создан в домашней директории пользователя, из под которого запущен плэйбук на </a:t>
            </a:r>
            <a:r>
              <a:rPr lang="ru-RU" sz="1000" b="1" dirty="0" smtClean="0">
                <a:latin typeface="+mn-lt"/>
                <a:cs typeface="Courier New" panose="02070309020205020404" pitchFamily="49" charset="0"/>
              </a:rPr>
              <a:t>управляемой</a:t>
            </a:r>
            <a:r>
              <a:rPr lang="ru-RU" sz="1000" dirty="0" smtClean="0">
                <a:latin typeface="+mn-lt"/>
                <a:cs typeface="Courier New" panose="02070309020205020404" pitchFamily="49" charset="0"/>
              </a:rPr>
              <a:t> машине.</a:t>
            </a:r>
          </a:p>
          <a:p>
            <a:pPr>
              <a:lnSpc>
                <a:spcPct val="150000"/>
              </a:lnSpc>
            </a:pPr>
            <a:r>
              <a:rPr lang="ru-RU" sz="1000" dirty="0" smtClean="0">
                <a:latin typeface="+mn-lt"/>
                <a:cs typeface="Courier New" panose="02070309020205020404" pitchFamily="49" charset="0"/>
              </a:rPr>
              <a:t>4. Весьма рекомендуется всегда брать в кавычки переменные (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{{var}}”)</a:t>
            </a:r>
            <a:endParaRPr lang="en-US" sz="1000" dirty="0" smtClean="0">
              <a:latin typeface="+mn-lt"/>
              <a:cs typeface="Courier New" panose="02070309020205020404" pitchFamily="49" charset="0"/>
            </a:endParaRPr>
          </a:p>
          <a:p>
            <a:pPr lvl="1"/>
            <a:endParaRPr lang="ru-RU" sz="1000" dirty="0" smtClean="0">
              <a:latin typeface="+mn-lt"/>
              <a:cs typeface="Courier New" panose="02070309020205020404" pitchFamily="49" charset="0"/>
            </a:endParaRPr>
          </a:p>
          <a:p>
            <a:endParaRPr lang="ru-RU" sz="1000" dirty="0" smtClean="0">
              <a:latin typeface="+mn-lt"/>
              <a:cs typeface="Courier New" panose="02070309020205020404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7920" y="1453001"/>
            <a:ext cx="233082" cy="246221"/>
            <a:chOff x="807221" y="912688"/>
            <a:chExt cx="233082" cy="246221"/>
          </a:xfrm>
        </p:grpSpPr>
        <p:sp>
          <p:nvSpPr>
            <p:cNvPr id="12" name="TextBox 11"/>
            <p:cNvSpPr txBox="1"/>
            <p:nvPr/>
          </p:nvSpPr>
          <p:spPr>
            <a:xfrm>
              <a:off x="807221" y="912688"/>
              <a:ext cx="23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b="1" dirty="0" smtClean="0">
                  <a:solidFill>
                    <a:srgbClr val="FF0000"/>
                  </a:solidFill>
                </a:rPr>
                <a:t>1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842682" y="950259"/>
              <a:ext cx="180000" cy="180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7920" y="4175426"/>
            <a:ext cx="233082" cy="246221"/>
            <a:chOff x="807221" y="912688"/>
            <a:chExt cx="233082" cy="246221"/>
          </a:xfrm>
        </p:grpSpPr>
        <p:sp>
          <p:nvSpPr>
            <p:cNvPr id="17" name="TextBox 16"/>
            <p:cNvSpPr txBox="1"/>
            <p:nvPr/>
          </p:nvSpPr>
          <p:spPr>
            <a:xfrm>
              <a:off x="807221" y="912688"/>
              <a:ext cx="23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b="1" dirty="0" smtClean="0">
                  <a:solidFill>
                    <a:srgbClr val="FF0000"/>
                  </a:solidFill>
                </a:rPr>
                <a:t>1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842682" y="950259"/>
              <a:ext cx="180000" cy="180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8574" y="1828900"/>
            <a:ext cx="233082" cy="246221"/>
            <a:chOff x="807221" y="912688"/>
            <a:chExt cx="233082" cy="246221"/>
          </a:xfrm>
        </p:grpSpPr>
        <p:sp>
          <p:nvSpPr>
            <p:cNvPr id="20" name="TextBox 19"/>
            <p:cNvSpPr txBox="1"/>
            <p:nvPr/>
          </p:nvSpPr>
          <p:spPr>
            <a:xfrm>
              <a:off x="807221" y="912688"/>
              <a:ext cx="23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b="1" dirty="0" smtClean="0">
                  <a:solidFill>
                    <a:srgbClr val="FF0000"/>
                  </a:solidFill>
                </a:rPr>
                <a:t>2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42682" y="950259"/>
              <a:ext cx="180000" cy="180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0611" y="2516611"/>
            <a:ext cx="233082" cy="246221"/>
            <a:chOff x="807221" y="912688"/>
            <a:chExt cx="233082" cy="246221"/>
          </a:xfrm>
        </p:grpSpPr>
        <p:sp>
          <p:nvSpPr>
            <p:cNvPr id="23" name="TextBox 22"/>
            <p:cNvSpPr txBox="1"/>
            <p:nvPr/>
          </p:nvSpPr>
          <p:spPr>
            <a:xfrm>
              <a:off x="807221" y="912688"/>
              <a:ext cx="23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b="1" dirty="0" smtClean="0">
                  <a:solidFill>
                    <a:srgbClr val="FF0000"/>
                  </a:solidFill>
                </a:rPr>
                <a:t>2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842682" y="950259"/>
              <a:ext cx="180000" cy="180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99889" y="3291088"/>
            <a:ext cx="233082" cy="246221"/>
            <a:chOff x="807221" y="912688"/>
            <a:chExt cx="233082" cy="246221"/>
          </a:xfrm>
        </p:grpSpPr>
        <p:sp>
          <p:nvSpPr>
            <p:cNvPr id="26" name="TextBox 25"/>
            <p:cNvSpPr txBox="1"/>
            <p:nvPr/>
          </p:nvSpPr>
          <p:spPr>
            <a:xfrm>
              <a:off x="807221" y="912688"/>
              <a:ext cx="23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b="1" dirty="0" smtClean="0">
                  <a:solidFill>
                    <a:srgbClr val="FF0000"/>
                  </a:solidFill>
                </a:rPr>
                <a:t>2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842682" y="950259"/>
              <a:ext cx="180000" cy="180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27093" y="3093245"/>
            <a:ext cx="233082" cy="246221"/>
            <a:chOff x="807221" y="912688"/>
            <a:chExt cx="233082" cy="246221"/>
          </a:xfrm>
        </p:grpSpPr>
        <p:sp>
          <p:nvSpPr>
            <p:cNvPr id="29" name="TextBox 28"/>
            <p:cNvSpPr txBox="1"/>
            <p:nvPr/>
          </p:nvSpPr>
          <p:spPr>
            <a:xfrm>
              <a:off x="807221" y="912688"/>
              <a:ext cx="23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b="1" dirty="0" smtClean="0">
                  <a:solidFill>
                    <a:srgbClr val="FF0000"/>
                  </a:solidFill>
                </a:rPr>
                <a:t>3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842682" y="950259"/>
              <a:ext cx="180000" cy="180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05245" y="944100"/>
            <a:ext cx="2260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/>
              <a:t>Синтаксис запуска плэйбука: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2707712" y="954491"/>
            <a:ext cx="3438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ansible-playbook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имя_плэйбука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Become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855" y="902447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+mn-lt"/>
              </a:rPr>
              <a:t>Become</a:t>
            </a:r>
            <a:r>
              <a:rPr lang="en-US" sz="1200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mr-IN" sz="1200" dirty="0" smtClean="0">
                <a:latin typeface="+mn-lt"/>
              </a:rPr>
              <a:t>–</a:t>
            </a:r>
            <a:r>
              <a:rPr lang="en-US" sz="1200" dirty="0" smtClean="0">
                <a:latin typeface="+mn-lt"/>
              </a:rPr>
              <a:t> </a:t>
            </a:r>
            <a:r>
              <a:rPr lang="ru-RU" sz="1200" dirty="0" smtClean="0">
                <a:latin typeface="+mn-lt"/>
              </a:rPr>
              <a:t>это встроенный механизм подмены привилегий. С помощью этого механизма мы можем выполнять наши задачи на управляемом хосте из под юзера отличного от того, кем мы запускаем плэйбук на управляющем сервере.  </a:t>
            </a:r>
            <a:endParaRPr lang="en-US" sz="1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1640" y="1617967"/>
            <a:ext cx="61960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become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 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активирует механизм подмены привилегий -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’true’/’yes’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.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become_user</a:t>
            </a:r>
            <a:r>
              <a:rPr lang="ru-RU" sz="11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указывает пользователя, из под которого будут выполняться действия.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По умолчанию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root.</a:t>
            </a:r>
            <a:endParaRPr lang="ru-RU" sz="1100" dirty="0" smtClean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become_method</a:t>
            </a:r>
            <a:r>
              <a:rPr lang="mr-IN" sz="1100" dirty="0" smtClean="0">
                <a:solidFill>
                  <a:schemeClr val="dk1"/>
                </a:solidFill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 заменяет метод, который будет использоваться для подмены привилегий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mr-IN" sz="1100" dirty="0" smtClean="0">
                <a:solidFill>
                  <a:schemeClr val="dk1"/>
                </a:solidFill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 возможные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sudo/su/</a:t>
            </a:r>
            <a:r>
              <a:rPr lang="en-US" sz="1100" dirty="0" err="1" smtClean="0">
                <a:solidFill>
                  <a:schemeClr val="dk1"/>
                </a:solidFill>
                <a:ea typeface="Calibri"/>
                <a:cs typeface="Calibri"/>
              </a:rPr>
              <a:t>pbrun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/</a:t>
            </a:r>
            <a:r>
              <a:rPr lang="en-US" sz="1100" dirty="0" err="1" smtClean="0">
                <a:solidFill>
                  <a:schemeClr val="dk1"/>
                </a:solidFill>
                <a:ea typeface="Calibri"/>
                <a:cs typeface="Calibri"/>
              </a:rPr>
              <a:t>pfexec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/</a:t>
            </a:r>
            <a:r>
              <a:rPr lang="en-US" sz="1100" dirty="0" err="1" smtClean="0">
                <a:solidFill>
                  <a:schemeClr val="dk1"/>
                </a:solidFill>
                <a:ea typeface="Calibri"/>
                <a:cs typeface="Calibri"/>
              </a:rPr>
              <a:t>doas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/</a:t>
            </a:r>
            <a:r>
              <a:rPr lang="en-US" sz="1100" dirty="0" err="1" smtClean="0">
                <a:solidFill>
                  <a:schemeClr val="dk1"/>
                </a:solidFill>
                <a:ea typeface="Calibri"/>
                <a:cs typeface="Calibri"/>
              </a:rPr>
              <a:t>dzdo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/</a:t>
            </a:r>
            <a:r>
              <a:rPr lang="en-US" sz="1100" dirty="0" err="1" smtClean="0">
                <a:solidFill>
                  <a:schemeClr val="dk1"/>
                </a:solidFill>
                <a:ea typeface="Calibri"/>
                <a:cs typeface="Calibri"/>
              </a:rPr>
              <a:t>ksu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 (по умолчанию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sudo).</a:t>
            </a:r>
            <a:endParaRPr lang="en-US" sz="11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943" y="3235587"/>
            <a:ext cx="636228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Непосредственно в главном конфиге глобально для всех  -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cfg</a:t>
            </a:r>
            <a:endParaRPr lang="ru-RU" sz="1100" dirty="0" smtClean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В плэйбуке глобально для всех задач в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Play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.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Для каждой конкретной задачи по-отдельности. 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В инвентори файле для каждого управляемого хоста или группы хостов. 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При запуске плэйбука, параметрами командной строки.</a:t>
            </a:r>
            <a:endParaRPr lang="en-US" sz="11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855" y="2906026"/>
            <a:ext cx="593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+mn-lt"/>
              </a:rPr>
              <a:t>Существуют различные способы включить и настроить этот механизм:</a:t>
            </a:r>
            <a:endParaRPr lang="en-US" sz="1200" dirty="0">
              <a:latin typeface="+mn-lt"/>
            </a:endParaRPr>
          </a:p>
        </p:txBody>
      </p:sp>
      <p:grpSp>
        <p:nvGrpSpPr>
          <p:cNvPr id="11" name="Shape 1628"/>
          <p:cNvGrpSpPr>
            <a:grpSpLocks noChangeAspect="1"/>
          </p:cNvGrpSpPr>
          <p:nvPr/>
        </p:nvGrpSpPr>
        <p:grpSpPr>
          <a:xfrm>
            <a:off x="7580330" y="1867332"/>
            <a:ext cx="896502" cy="443198"/>
            <a:chOff x="-1186811" y="-1053494"/>
            <a:chExt cx="914400" cy="447117"/>
          </a:xfrm>
        </p:grpSpPr>
        <p:sp>
          <p:nvSpPr>
            <p:cNvPr id="12" name="Shape 1629"/>
            <p:cNvSpPr/>
            <p:nvPr/>
          </p:nvSpPr>
          <p:spPr>
            <a:xfrm>
              <a:off x="-1186811" y="-1053494"/>
              <a:ext cx="914400" cy="44711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Shape 16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932540" y="-1032862"/>
              <a:ext cx="405855" cy="405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7490168" y="1585273"/>
            <a:ext cx="1118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  <a:tabLst/>
              <a:defRPr/>
            </a:pP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User: operator</a:t>
            </a:r>
            <a:endParaRPr lang="en-US" sz="11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21" name="Shape 1629"/>
          <p:cNvSpPr/>
          <p:nvPr/>
        </p:nvSpPr>
        <p:spPr>
          <a:xfrm>
            <a:off x="7580330" y="3291556"/>
            <a:ext cx="896502" cy="4431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Straight Arrow Connector 22"/>
          <p:cNvCxnSpPr>
            <a:stCxn id="12" idx="2"/>
            <a:endCxn id="21" idx="0"/>
          </p:cNvCxnSpPr>
          <p:nvPr/>
        </p:nvCxnSpPr>
        <p:spPr>
          <a:xfrm>
            <a:off x="8028581" y="2310530"/>
            <a:ext cx="0" cy="9810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15920" y="2868809"/>
            <a:ext cx="1118385" cy="261610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  <a:tabLst/>
              <a:defRPr/>
            </a:pP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User: operator</a:t>
            </a:r>
            <a:endParaRPr lang="en-US" sz="11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61683" y="252520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SSH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79" y="3360714"/>
            <a:ext cx="254000" cy="3068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88882" y="3793229"/>
            <a:ext cx="920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Do tasks as</a:t>
            </a:r>
            <a:endParaRPr lang="en-US" sz="1100" dirty="0" smtClean="0"/>
          </a:p>
          <a:p>
            <a:pPr algn="ctr"/>
            <a:r>
              <a:rPr lang="en-US" sz="1100" dirty="0" smtClean="0"/>
              <a:t>root</a:t>
            </a:r>
            <a:endParaRPr lang="en-US" sz="1100" dirty="0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7607825" y="4220543"/>
            <a:ext cx="883069" cy="436559"/>
            <a:chOff x="4847212" y="2440943"/>
            <a:chExt cx="1261530" cy="623655"/>
          </a:xfrm>
        </p:grpSpPr>
        <p:sp>
          <p:nvSpPr>
            <p:cNvPr id="34" name="Shape 1629"/>
            <p:cNvSpPr/>
            <p:nvPr/>
          </p:nvSpPr>
          <p:spPr>
            <a:xfrm>
              <a:off x="4847212" y="2440943"/>
              <a:ext cx="1261530" cy="6236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5219344" y="2515150"/>
              <a:ext cx="517266" cy="540501"/>
              <a:chOff x="7543848" y="2417440"/>
              <a:chExt cx="869999" cy="909079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9703" y="2417440"/>
                <a:ext cx="508000" cy="50800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3" r="7787" b="20706"/>
              <a:stretch/>
            </p:blipFill>
            <p:spPr>
              <a:xfrm>
                <a:off x="7543848" y="2911905"/>
                <a:ext cx="869999" cy="414614"/>
              </a:xfrm>
              <a:prstGeom prst="rect">
                <a:avLst/>
              </a:prstGeom>
            </p:spPr>
          </p:pic>
        </p:grpSp>
      </p:grpSp>
      <p:sp>
        <p:nvSpPr>
          <p:cNvPr id="38" name="Shape 1629"/>
          <p:cNvSpPr/>
          <p:nvPr/>
        </p:nvSpPr>
        <p:spPr>
          <a:xfrm>
            <a:off x="7346373" y="1548778"/>
            <a:ext cx="1392382" cy="85755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1629"/>
          <p:cNvSpPr/>
          <p:nvPr/>
        </p:nvSpPr>
        <p:spPr>
          <a:xfrm>
            <a:off x="7346373" y="2896477"/>
            <a:ext cx="1392382" cy="18414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4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Become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. Примеры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116" y="884950"/>
            <a:ext cx="3699165" cy="798377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2507" y="907379"/>
            <a:ext cx="36887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tasks: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name: Start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name={{ app }}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state=started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become: true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59622" y="884950"/>
            <a:ext cx="4668598" cy="798377"/>
          </a:xfrm>
          <a:prstGeom prst="rect">
            <a:avLst/>
          </a:prstGeom>
          <a:solidFill>
            <a:schemeClr val="accent1">
              <a:alpha val="1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9491" y="992248"/>
            <a:ext cx="44784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+mn-lt"/>
              </a:rPr>
              <a:t>Запустит</a:t>
            </a:r>
            <a:r>
              <a:rPr lang="en-US" sz="1100" dirty="0" smtClean="0">
                <a:latin typeface="+mn-lt"/>
              </a:rPr>
              <a:t> </a:t>
            </a:r>
            <a:r>
              <a:rPr lang="ru-RU" sz="1100" dirty="0" smtClean="0">
                <a:latin typeface="+mn-lt"/>
              </a:rPr>
              <a:t>приложение (переменная </a:t>
            </a:r>
            <a:r>
              <a:rPr lang="en-US" sz="1100" dirty="0" smtClean="0">
                <a:latin typeface="+mn-lt"/>
              </a:rPr>
              <a:t>app) </a:t>
            </a:r>
            <a:r>
              <a:rPr lang="ru-RU" sz="1100" dirty="0" smtClean="0">
                <a:latin typeface="+mn-lt"/>
              </a:rPr>
              <a:t>от пользователя  </a:t>
            </a:r>
            <a:r>
              <a:rPr lang="en-US" sz="1100" b="1" dirty="0" smtClean="0">
                <a:latin typeface="+mn-lt"/>
              </a:rPr>
              <a:t>root</a:t>
            </a:r>
            <a:r>
              <a:rPr lang="ru-RU" sz="1100" b="1" dirty="0" smtClean="0">
                <a:latin typeface="+mn-lt"/>
              </a:rPr>
              <a:t> . </a:t>
            </a:r>
            <a:r>
              <a:rPr lang="ru-RU" sz="1100" dirty="0" smtClean="0">
                <a:latin typeface="+mn-lt"/>
              </a:rPr>
              <a:t>Несмотря на то, что пользователь явно не указан </a:t>
            </a:r>
            <a:r>
              <a:rPr lang="mr-IN" sz="1100" dirty="0" smtClean="0">
                <a:latin typeface="+mn-lt"/>
              </a:rPr>
              <a:t>–</a:t>
            </a:r>
            <a:r>
              <a:rPr lang="ru-RU" sz="1100" dirty="0" smtClean="0">
                <a:latin typeface="+mn-lt"/>
              </a:rPr>
              <a:t> так как значение по умолчанию </a:t>
            </a:r>
            <a:r>
              <a:rPr lang="en-US" sz="1100" dirty="0" smtClean="0">
                <a:latin typeface="+mn-lt"/>
              </a:rPr>
              <a:t>root.</a:t>
            </a:r>
            <a:r>
              <a:rPr lang="ru-RU" sz="1100" dirty="0" smtClean="0">
                <a:latin typeface="+mn-lt"/>
              </a:rPr>
              <a:t> </a:t>
            </a:r>
            <a:r>
              <a:rPr lang="ru-RU" sz="1100" b="1" dirty="0" smtClean="0">
                <a:latin typeface="+mn-lt"/>
              </a:rPr>
              <a:t> </a:t>
            </a:r>
            <a:endParaRPr lang="en-US" sz="1100" b="1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2116" y="1754322"/>
            <a:ext cx="3699165" cy="961148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2507" y="1776751"/>
            <a:ext cx="355061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tasks: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name: Start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Apache Web Server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name=httpd state=started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become: true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become_user: apache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9622" y="1754322"/>
            <a:ext cx="4668598" cy="961148"/>
          </a:xfrm>
          <a:prstGeom prst="rect">
            <a:avLst/>
          </a:prstGeom>
          <a:solidFill>
            <a:schemeClr val="accent1">
              <a:alpha val="1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39491" y="2030666"/>
            <a:ext cx="43122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+mn-lt"/>
              </a:rPr>
              <a:t>Запустит</a:t>
            </a:r>
            <a:r>
              <a:rPr lang="en-US" sz="1100" dirty="0" smtClean="0">
                <a:latin typeface="+mn-lt"/>
              </a:rPr>
              <a:t> </a:t>
            </a:r>
            <a:r>
              <a:rPr lang="ru-RU" sz="1100" dirty="0" smtClean="0">
                <a:latin typeface="+mn-lt"/>
              </a:rPr>
              <a:t>приложение </a:t>
            </a:r>
            <a:r>
              <a:rPr lang="en-US" sz="1100" dirty="0" smtClean="0">
                <a:latin typeface="+mn-lt"/>
              </a:rPr>
              <a:t>Apache Web Server </a:t>
            </a:r>
            <a:r>
              <a:rPr lang="ru-RU" sz="1100" dirty="0" smtClean="0">
                <a:latin typeface="+mn-lt"/>
              </a:rPr>
              <a:t>от пользователя  </a:t>
            </a:r>
            <a:r>
              <a:rPr lang="en-US" sz="1100" b="1" dirty="0" smtClean="0">
                <a:latin typeface="+mn-lt"/>
              </a:rPr>
              <a:t>apache</a:t>
            </a:r>
            <a:endParaRPr lang="en-US" sz="1100" b="1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2507" y="2786465"/>
            <a:ext cx="3699165" cy="791870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2898" y="2808894"/>
            <a:ext cx="35506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tasks: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name: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 command start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command: some_command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become_user: manager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70013" y="2786465"/>
            <a:ext cx="4668598" cy="791870"/>
          </a:xfrm>
          <a:prstGeom prst="rect">
            <a:avLst/>
          </a:prstGeom>
          <a:solidFill>
            <a:srgbClr val="FF0000">
              <a:alpha val="1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00890" y="2893532"/>
            <a:ext cx="42377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+mn-lt"/>
              </a:rPr>
              <a:t>Задача </a:t>
            </a:r>
            <a:r>
              <a:rPr lang="ru-RU" sz="1100" b="1" dirty="0" smtClean="0">
                <a:latin typeface="+mn-lt"/>
              </a:rPr>
              <a:t>не</a:t>
            </a:r>
            <a:r>
              <a:rPr lang="ru-RU" sz="1100" dirty="0" smtClean="0">
                <a:latin typeface="+mn-lt"/>
              </a:rPr>
              <a:t> будет выполнена под пользователем </a:t>
            </a:r>
            <a:r>
              <a:rPr lang="en-US" sz="1100" b="1" dirty="0" smtClean="0">
                <a:latin typeface="+mn-lt"/>
              </a:rPr>
              <a:t>manager</a:t>
            </a:r>
            <a:r>
              <a:rPr lang="ru-RU" sz="1100" dirty="0" smtClean="0">
                <a:latin typeface="+mn-lt"/>
              </a:rPr>
              <a:t>, если нигде выше не будет указана директива «</a:t>
            </a:r>
            <a:r>
              <a:rPr lang="en-US" sz="1100" dirty="0" smtClean="0">
                <a:latin typeface="+mn-lt"/>
              </a:rPr>
              <a:t>become: true</a:t>
            </a:r>
            <a:r>
              <a:rPr lang="ru-RU" sz="1100" dirty="0" smtClean="0">
                <a:latin typeface="+mn-lt"/>
              </a:rPr>
              <a:t>», так как значение по умолчанию </a:t>
            </a:r>
            <a:r>
              <a:rPr lang="en-US" sz="1100" dirty="0" smtClean="0">
                <a:latin typeface="+mn-lt"/>
              </a:rPr>
              <a:t>’false’/’no’</a:t>
            </a:r>
            <a:r>
              <a:rPr lang="ru-RU" sz="1100" dirty="0">
                <a:latin typeface="+mn-lt"/>
              </a:rPr>
              <a:t>.</a:t>
            </a:r>
            <a:r>
              <a:rPr lang="ru-RU" sz="1100" dirty="0" smtClean="0">
                <a:latin typeface="+mn-lt"/>
              </a:rPr>
              <a:t> </a:t>
            </a:r>
            <a:endParaRPr lang="en-US" sz="1100" b="1" dirty="0">
              <a:latin typeface="+mn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518" y="2989008"/>
            <a:ext cx="377325" cy="37716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280180" y="4334447"/>
            <a:ext cx="4453129" cy="447052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26024" y="4267901"/>
            <a:ext cx="45836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webserver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ansible_user=manager ansible_become=true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43381" y="3685402"/>
            <a:ext cx="63026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Если мы хотим запустить задачи из под юзера</a:t>
            </a:r>
            <a:r>
              <a:rPr lang="en-US" sz="1100" dirty="0"/>
              <a:t> root </a:t>
            </a:r>
            <a:r>
              <a:rPr lang="ru-RU" sz="1100" dirty="0" smtClean="0"/>
              <a:t>на сервере</a:t>
            </a:r>
            <a:r>
              <a:rPr lang="en-US" sz="1100" dirty="0"/>
              <a:t> webserver, </a:t>
            </a:r>
            <a:r>
              <a:rPr lang="ru-RU" sz="1100" dirty="0" smtClean="0"/>
              <a:t>но на сам сервер мы можем подключиться только юзером</a:t>
            </a:r>
            <a:r>
              <a:rPr lang="en-US" sz="1100" dirty="0"/>
              <a:t> </a:t>
            </a:r>
            <a:r>
              <a:rPr lang="en-US" sz="1100" dirty="0" smtClean="0"/>
              <a:t>manager, </a:t>
            </a:r>
            <a:r>
              <a:rPr lang="ru-RU" sz="1100" dirty="0" smtClean="0"/>
              <a:t>мы можем сделать следующую запись в нашем инвентори файле:</a:t>
            </a:r>
            <a:endParaRPr lang="en-US" sz="11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85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Become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из командной строки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7054" y="946954"/>
            <a:ext cx="7689600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--ask-become-pass, -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--become, -b	</a:t>
            </a:r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--become-method=BECOME_METHOD</a:t>
            </a:r>
            <a:r>
              <a:rPr lang="ru-RU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(default=sudo),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[sudo|su|pbrun|pfexec|doas|dzdo|ksu]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--become-user=BECOME_USER</a:t>
            </a:r>
          </a:p>
          <a:p>
            <a:endParaRPr lang="ru-RU" sz="2000" dirty="0"/>
          </a:p>
        </p:txBody>
      </p:sp>
      <p:sp>
        <p:nvSpPr>
          <p:cNvPr id="2" name="Rectangle 1"/>
          <p:cNvSpPr/>
          <p:nvPr/>
        </p:nvSpPr>
        <p:spPr>
          <a:xfrm>
            <a:off x="3999313" y="946954"/>
            <a:ext cx="5351318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ru-RU" sz="1100" dirty="0" smtClean="0">
                <a:latin typeface="+mn-lt"/>
                <a:cs typeface="Courier New" panose="02070309020205020404" pitchFamily="49" charset="0"/>
              </a:rPr>
              <a:t>запрашивает </a:t>
            </a:r>
            <a:r>
              <a:rPr lang="ru-RU" sz="1100" dirty="0">
                <a:latin typeface="+mn-lt"/>
                <a:cs typeface="Courier New" panose="02070309020205020404" pitchFamily="49" charset="0"/>
              </a:rPr>
              <a:t>ввод пароля (не включит режим подмены привилегий</a:t>
            </a:r>
            <a:r>
              <a:rPr lang="ru-RU" sz="1100" dirty="0" smtClean="0">
                <a:latin typeface="+mn-lt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ru-RU" sz="11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1100" dirty="0" smtClean="0">
                <a:latin typeface="+mn-lt"/>
                <a:cs typeface="Courier New" panose="02070309020205020404" pitchFamily="49" charset="0"/>
              </a:rPr>
              <a:t>ключает режим подмены привилегий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ru-RU" sz="1100" dirty="0" smtClean="0">
                <a:latin typeface="+mn-lt"/>
                <a:cs typeface="Courier New" panose="02070309020205020404" pitchFamily="49" charset="0"/>
              </a:rPr>
              <a:t>меняет метод поднятия привилегий</a:t>
            </a:r>
            <a:endParaRPr lang="en-US" sz="1100" dirty="0" smtClean="0">
              <a:latin typeface="+mn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ru-RU" sz="1100" dirty="0" smtClean="0">
              <a:latin typeface="+mn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ru-RU" sz="1100" dirty="0">
                <a:cs typeface="Courier New" panose="02070309020205020404" pitchFamily="49" charset="0"/>
              </a:rPr>
              <a:t>указание пользователя (по умолчанию </a:t>
            </a:r>
            <a:r>
              <a:rPr lang="en-US" sz="1100" dirty="0">
                <a:cs typeface="Courier New" panose="02070309020205020404" pitchFamily="49" charset="0"/>
              </a:rPr>
              <a:t>root)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endParaRPr lang="en-US" sz="1100" dirty="0"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7054" y="2219211"/>
            <a:ext cx="4216219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cs typeface="Courier New" panose="02070309020205020404" pitchFamily="49" charset="0"/>
              </a:rPr>
              <a:t>Попробуем из под пользователя </a:t>
            </a:r>
            <a:r>
              <a:rPr lang="en-US" sz="1200" dirty="0" smtClean="0">
                <a:cs typeface="Courier New" panose="02070309020205020404" pitchFamily="49" charset="0"/>
              </a:rPr>
              <a:t>ansible (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su ansible</a:t>
            </a:r>
            <a:r>
              <a:rPr lang="en-US" sz="1200" dirty="0" smtClean="0">
                <a:cs typeface="Courier New" panose="02070309020205020404" pitchFamily="49" charset="0"/>
              </a:rPr>
              <a:t>)</a:t>
            </a:r>
            <a:endParaRPr lang="en-US" sz="1200" dirty="0">
              <a:cs typeface="Courier New" panose="020703090202050204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80849" y="2598724"/>
            <a:ext cx="5087412" cy="1432949"/>
          </a:xfrm>
          <a:prstGeom prst="rect">
            <a:avLst/>
          </a:prstGeom>
          <a:solidFill>
            <a:srgbClr val="FF0000">
              <a:alpha val="1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76704" y="2585127"/>
            <a:ext cx="533458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-m shell -a 'touch /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root/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test.file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 | FAILED |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 &gt;&gt;</a:t>
            </a:r>
          </a:p>
          <a:p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touch: cannot touch ‘/root/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test.file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’: Permission </a:t>
            </a:r>
            <a:r>
              <a:rPr lang="en-US" sz="11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denied</a:t>
            </a:r>
          </a:p>
          <a:p>
            <a:endParaRPr lang="en-US" sz="11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$ ansible local -m shell -a 'touch /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root/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test.file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-b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 | FAILED! =&gt; {</a:t>
            </a:r>
          </a:p>
          <a:p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"module_stderr": "sudo: a password is required\n",</a:t>
            </a:r>
          </a:p>
          <a:p>
            <a:r>
              <a:rPr lang="en-US" sz="11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876703" y="4165919"/>
            <a:ext cx="5091557" cy="707417"/>
          </a:xfrm>
          <a:prstGeom prst="rect">
            <a:avLst/>
          </a:prstGeom>
          <a:solidFill>
            <a:schemeClr val="accent1">
              <a:alpha val="1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492" y="4234212"/>
            <a:ext cx="501476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$ ansible local -m shell -a 'touch /root/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test.file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 -b -K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SUDO password: </a:t>
            </a:r>
          </a:p>
          <a:p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 | SUCCESS | rc=0 &gt;&gt;</a:t>
            </a:r>
          </a:p>
        </p:txBody>
      </p:sp>
    </p:spTree>
    <p:extLst>
      <p:ext uri="{BB962C8B-B14F-4D97-AF65-F5344CB8AC3E}">
        <p14:creationId xmlns:p14="http://schemas.microsoft.com/office/powerpoint/2010/main" val="9556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Модули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dirty="0" smtClean="0">
                <a:solidFill>
                  <a:schemeClr val="accent2"/>
                </a:solidFill>
              </a:rPr>
              <a:t> </a:t>
            </a:r>
            <a:r>
              <a:rPr lang="ru" sz="700" dirty="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9154" y="897064"/>
            <a:ext cx="7990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ea typeface="Calibri"/>
                <a:cs typeface="Calibri"/>
              </a:rPr>
              <a:t>Module</a:t>
            </a:r>
            <a:r>
              <a:rPr lang="en-US" sz="1200" dirty="0">
                <a:solidFill>
                  <a:schemeClr val="accent2"/>
                </a:solidFill>
                <a:ea typeface="Calibri"/>
                <a:cs typeface="Calibri"/>
              </a:rPr>
              <a:t> 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– 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</a:rPr>
              <a:t> </a:t>
            </a:r>
            <a:r>
              <a:rPr lang="ru-RU" sz="1200" dirty="0">
                <a:solidFill>
                  <a:schemeClr val="dk1"/>
                </a:solidFill>
                <a:ea typeface="Calibri"/>
                <a:cs typeface="Calibri"/>
              </a:rPr>
              <a:t>исполняемая единица 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инструмента </a:t>
            </a:r>
            <a:r>
              <a:rPr lang="en-US" sz="1200" b="1" dirty="0" smtClean="0">
                <a:solidFill>
                  <a:schemeClr val="accent1"/>
                </a:solidFill>
                <a:ea typeface="Calibri"/>
                <a:cs typeface="Calibri"/>
              </a:rPr>
              <a:t>Ansible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, которая отправляется </a:t>
            </a:r>
            <a:r>
              <a:rPr lang="ru-RU" sz="1200" dirty="0">
                <a:solidFill>
                  <a:schemeClr val="dk1"/>
                </a:solidFill>
                <a:ea typeface="Calibri"/>
                <a:cs typeface="Calibri"/>
              </a:rPr>
              <a:t>на управляемые машины для выполнения 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задач. Делятся на два типа: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718" y="1370843"/>
            <a:ext cx="3823854" cy="868828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83676" y="1370843"/>
            <a:ext cx="4016087" cy="868828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0923" y="1370842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Modules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51056" y="1370842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Extras Modules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93790" y="1968955"/>
            <a:ext cx="3595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github.com/ansible/ansible-modules-extras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535630" y="1572057"/>
            <a:ext cx="3912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Дополнительные модули</a:t>
            </a:r>
            <a:r>
              <a:rPr lang="en-US" sz="1000" dirty="0" smtClean="0"/>
              <a:t> </a:t>
            </a:r>
            <a:r>
              <a:rPr lang="ru-RU" sz="1000" dirty="0" smtClean="0"/>
              <a:t>в будущем могут стать основными.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08" y="1584621"/>
            <a:ext cx="3070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Типизированный набор основных модулей.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566249" y="197806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sz="1100" dirty="0" smtClean="0">
                <a:solidFill>
                  <a:schemeClr val="tx1"/>
                </a:solidFill>
                <a:hlinkClick r:id="rId4"/>
              </a:rPr>
              <a:t>docs.ansible.com/ansible/modules_by_category.html</a:t>
            </a: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0326" y="2283786"/>
            <a:ext cx="7990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ea typeface="Calibri"/>
                <a:cs typeface="Calibri"/>
              </a:rPr>
              <a:t>Можно использовать двумя способами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0326" y="2547447"/>
            <a:ext cx="7284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1" dirty="0" smtClean="0">
                <a:solidFill>
                  <a:schemeClr val="dk1"/>
                </a:solidFill>
                <a:ea typeface="Calibri"/>
                <a:cs typeface="Calibri"/>
              </a:rPr>
              <a:t>Ad-Hoc</a:t>
            </a:r>
            <a:r>
              <a:rPr lang="en-US" sz="1200" dirty="0" smtClean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запуск модуля: </a:t>
            </a:r>
            <a:endParaRPr lang="ru-RU" sz="12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7681" y="2560785"/>
            <a:ext cx="4713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ansible local -m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имя_модуля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"&lt;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аргументы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&gt;" 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550718" y="3129968"/>
            <a:ext cx="7284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1" dirty="0" smtClean="0">
                <a:solidFill>
                  <a:schemeClr val="dk1"/>
                </a:solidFill>
                <a:ea typeface="Calibri"/>
                <a:cs typeface="Calibri"/>
              </a:rPr>
              <a:t>Playbook</a:t>
            </a:r>
            <a:r>
              <a:rPr lang="en-US" sz="1200" dirty="0" smtClean="0">
                <a:solidFill>
                  <a:schemeClr val="dk1"/>
                </a:solidFill>
                <a:ea typeface="Calibri"/>
                <a:cs typeface="Calibri"/>
              </a:rPr>
              <a:t>. 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Использование модулей в плэйбуке: </a:t>
            </a:r>
            <a:endParaRPr lang="ru-RU" sz="12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17244" y="3445944"/>
            <a:ext cx="3174426" cy="1556647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9676" y="3457679"/>
            <a:ext cx="35506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hosts: local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tasks: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- name: create test.file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path: /opt/test.file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owner: ansible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group: ansible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state: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9154" y="2837784"/>
            <a:ext cx="83762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 -m file -a "dest=/opt/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test.file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owner=ansible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group=ansible state=touch"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317173" y="3094001"/>
            <a:ext cx="4156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98273" y="4243928"/>
            <a:ext cx="4156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4982" y="3104392"/>
            <a:ext cx="553507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647209" y="4301836"/>
            <a:ext cx="0" cy="60267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09573" y="1767235"/>
            <a:ext cx="31989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+mn-lt"/>
              </a:rPr>
              <a:t>/usr/lib/python2.7/site-packages/ansible/modules/core</a:t>
            </a:r>
            <a:endParaRPr lang="en-US" sz="10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867876" y="1756722"/>
            <a:ext cx="34648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/>
                </a:solidFill>
                <a:latin typeface="+mn-lt"/>
              </a:rPr>
              <a:t>/</a:t>
            </a:r>
            <a:r>
              <a:rPr lang="en-US" sz="1000" smtClean="0">
                <a:solidFill>
                  <a:schemeClr val="tx1"/>
                </a:solidFill>
                <a:latin typeface="+mn-lt"/>
              </a:rPr>
              <a:t>usr/lib/python2.7/site-packages/ansible/modules/extras</a:t>
            </a:r>
            <a:endParaRPr lang="en-US" sz="100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265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Модули. Примеры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Ad-Hoc 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запуска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dirty="0" smtClean="0">
                <a:solidFill>
                  <a:schemeClr val="accent2"/>
                </a:solidFill>
              </a:rPr>
              <a:t> </a:t>
            </a:r>
            <a:r>
              <a:rPr lang="ru" sz="700" dirty="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0161" y="897064"/>
            <a:ext cx="45375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Создадим локальный </a:t>
            </a:r>
            <a:r>
              <a:rPr lang="en-US" sz="1200" dirty="0" smtClean="0">
                <a:solidFill>
                  <a:schemeClr val="dk1"/>
                </a:solidFill>
                <a:ea typeface="Calibri"/>
                <a:cs typeface="Calibri"/>
              </a:rPr>
              <a:t>hosts 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файл с новой группой </a:t>
            </a:r>
            <a:r>
              <a:rPr lang="en-US" sz="1200" dirty="0" err="1" smtClean="0">
                <a:solidFill>
                  <a:schemeClr val="dk1"/>
                </a:solidFill>
                <a:ea typeface="Calibri"/>
                <a:cs typeface="Calibri"/>
              </a:rPr>
              <a:t>myhosts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349765" y="1293935"/>
            <a:ext cx="3438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myhosts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-i hosts -m ping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45313" y="1191327"/>
            <a:ext cx="3772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latin typeface="+mn-lt"/>
              </a:rPr>
              <a:t>Обратите внимание если так запустить нам группа </a:t>
            </a:r>
            <a:r>
              <a:rPr lang="en-US" sz="1100" dirty="0" smtClean="0">
                <a:latin typeface="+mn-lt"/>
              </a:rPr>
              <a:t>’nix’ </a:t>
            </a:r>
            <a:r>
              <a:rPr lang="ru-RU" sz="1100" dirty="0" smtClean="0">
                <a:latin typeface="+mn-lt"/>
              </a:rPr>
              <a:t>и </a:t>
            </a:r>
            <a:r>
              <a:rPr lang="en-US" sz="1100" dirty="0" smtClean="0">
                <a:latin typeface="+mn-lt"/>
              </a:rPr>
              <a:t>’local’</a:t>
            </a:r>
            <a:r>
              <a:rPr lang="ru-RU" sz="1100" dirty="0" smtClean="0">
                <a:latin typeface="+mn-lt"/>
              </a:rPr>
              <a:t> не доступна! </a:t>
            </a:r>
            <a:endParaRPr lang="en-US" sz="1100" b="1" dirty="0"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4" y="1218034"/>
            <a:ext cx="377325" cy="3771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9765" y="1772682"/>
            <a:ext cx="5153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 -m stat -a 'path=/opt/ansible/hosts'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9765" y="2049681"/>
            <a:ext cx="5153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 -m stat -a 'path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=./hosts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20762" y="2057375"/>
            <a:ext cx="39589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- если мы в той же папке!</a:t>
            </a:r>
            <a:endParaRPr lang="en-US" sz="1100" dirty="0"/>
          </a:p>
        </p:txBody>
      </p:sp>
      <p:sp>
        <p:nvSpPr>
          <p:cNvPr id="18" name="Rectangle 17"/>
          <p:cNvSpPr/>
          <p:nvPr/>
        </p:nvSpPr>
        <p:spPr>
          <a:xfrm>
            <a:off x="296139" y="2424515"/>
            <a:ext cx="7865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Когда мы запускали пример, мы установили и запустили </a:t>
            </a:r>
            <a:r>
              <a:rPr lang="en-US" sz="1200" dirty="0" smtClean="0">
                <a:solidFill>
                  <a:schemeClr val="dk1"/>
                </a:solidFill>
                <a:ea typeface="Calibri"/>
                <a:cs typeface="Calibri"/>
              </a:rPr>
              <a:t>Apache Web Server 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на наш управляемый хост. Давайте теперь его остановим просто из командной строки: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49765" y="2876269"/>
            <a:ext cx="57600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nix -m service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-a "name=httpd state=stopped"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033" y="3172348"/>
            <a:ext cx="7865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Такие </a:t>
            </a:r>
            <a:r>
              <a:rPr lang="en-US" sz="1200" dirty="0" smtClean="0">
                <a:solidFill>
                  <a:schemeClr val="dk1"/>
                </a:solidFill>
                <a:ea typeface="Calibri"/>
                <a:cs typeface="Calibri"/>
              </a:rPr>
              <a:t>Ad-Hoc 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команды также полезны для различных администраторских задачек, таких как создание группы и пользователя: 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49765" y="3606259"/>
            <a:ext cx="6069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nix -m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group -a "name=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http_admin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state=present"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9764" y="3922553"/>
            <a:ext cx="91570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nix -m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user -a "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petya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group=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http_admin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shell=/bin/bash state=present"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9764" y="4542347"/>
            <a:ext cx="71003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nix -m fetch -a "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/log/httpd/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dest=./"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9764" y="4214451"/>
            <a:ext cx="7865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Или, допустим, получить лог файл со всех наших </a:t>
            </a:r>
            <a:r>
              <a:rPr lang="ru-RU" sz="1200" dirty="0" err="1" smtClean="0">
                <a:solidFill>
                  <a:schemeClr val="dk1"/>
                </a:solidFill>
                <a:ea typeface="Calibri"/>
                <a:cs typeface="Calibri"/>
              </a:rPr>
              <a:t>вэб</a:t>
            </a:r>
            <a:r>
              <a:rPr lang="ru-RU" sz="1200" dirty="0" smtClean="0">
                <a:solidFill>
                  <a:schemeClr val="dk1"/>
                </a:solidFill>
                <a:ea typeface="Calibri"/>
                <a:cs typeface="Calibri"/>
              </a:rPr>
              <a:t> серверов: 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7280208" y="4592574"/>
            <a:ext cx="8643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flat=yes</a:t>
            </a:r>
            <a:endParaRPr lang="en-US" sz="1100" dirty="0"/>
          </a:p>
        </p:txBody>
      </p:sp>
      <p:sp>
        <p:nvSpPr>
          <p:cNvPr id="28" name="Rectangle 27"/>
          <p:cNvSpPr/>
          <p:nvPr/>
        </p:nvSpPr>
        <p:spPr>
          <a:xfrm>
            <a:off x="7068248" y="4255620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/>
              <a:t>Обратите </a:t>
            </a:r>
            <a:r>
              <a:rPr lang="ru-RU" sz="1000" dirty="0" smtClean="0"/>
              <a:t>внимание на </a:t>
            </a:r>
          </a:p>
          <a:p>
            <a:r>
              <a:rPr lang="ru-RU" sz="1000" dirty="0" smtClean="0"/>
              <a:t>структуру! Поменять:</a:t>
            </a:r>
            <a:endParaRPr lang="en-US" sz="1000" dirty="0"/>
          </a:p>
        </p:txBody>
      </p:sp>
      <p:sp>
        <p:nvSpPr>
          <p:cNvPr id="24" name="Shape 1629"/>
          <p:cNvSpPr/>
          <p:nvPr/>
        </p:nvSpPr>
        <p:spPr>
          <a:xfrm>
            <a:off x="6676652" y="4214452"/>
            <a:ext cx="2010151" cy="645582"/>
          </a:xfrm>
          <a:prstGeom prst="roundRect">
            <a:avLst>
              <a:gd name="adj" fmla="val 16667"/>
            </a:avLst>
          </a:prstGeom>
          <a:solidFill>
            <a:srgbClr val="FF0000">
              <a:alpha val="100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901" y="4303678"/>
            <a:ext cx="377325" cy="377168"/>
          </a:xfrm>
          <a:prstGeom prst="rect">
            <a:avLst/>
          </a:prstGeom>
        </p:spPr>
      </p:pic>
      <p:sp>
        <p:nvSpPr>
          <p:cNvPr id="30" name="Shape 1629"/>
          <p:cNvSpPr/>
          <p:nvPr/>
        </p:nvSpPr>
        <p:spPr>
          <a:xfrm>
            <a:off x="4541112" y="1141347"/>
            <a:ext cx="4039364" cy="525805"/>
          </a:xfrm>
          <a:prstGeom prst="roundRect">
            <a:avLst>
              <a:gd name="adj" fmla="val 16667"/>
            </a:avLst>
          </a:prstGeom>
          <a:solidFill>
            <a:srgbClr val="FF0000">
              <a:alpha val="100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8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3691265" y="678272"/>
            <a:ext cx="945086" cy="360098"/>
          </a:xfrm>
          <a:prstGeom prst="rect">
            <a:avLst/>
          </a:prstGeom>
          <a:noFill/>
          <a:ln>
            <a:noFill/>
          </a:ln>
        </p:spPr>
        <p:txBody>
          <a:bodyPr lIns="82283" tIns="41130" rIns="82283" bIns="4113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</a:p>
        </p:txBody>
      </p:sp>
      <p:sp>
        <p:nvSpPr>
          <p:cNvPr id="183" name="Shape 183"/>
          <p:cNvSpPr/>
          <p:nvPr/>
        </p:nvSpPr>
        <p:spPr>
          <a:xfrm>
            <a:off x="2954359" y="636334"/>
            <a:ext cx="706372" cy="443978"/>
          </a:xfrm>
          <a:prstGeom prst="roundRect">
            <a:avLst>
              <a:gd name="adj" fmla="val 9427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2283" tIns="41130" rIns="82283" bIns="4113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11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608511" y="1028701"/>
            <a:ext cx="5916583" cy="384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Содержание</a:t>
            </a:r>
          </a:p>
        </p:txBody>
      </p:sp>
      <p:graphicFrame>
        <p:nvGraphicFramePr>
          <p:cNvPr id="185" name="Shape 185"/>
          <p:cNvGraphicFramePr/>
          <p:nvPr>
            <p:extLst>
              <p:ext uri="{D42A27DB-BD31-4B8C-83A1-F6EECF244321}">
                <p14:modId xmlns:p14="http://schemas.microsoft.com/office/powerpoint/2010/main" val="2005537674"/>
              </p:ext>
            </p:extLst>
          </p:nvPr>
        </p:nvGraphicFramePr>
        <p:xfrm>
          <a:off x="1614509" y="1854661"/>
          <a:ext cx="5452718" cy="9264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452718"/>
              </a:tblGrid>
              <a:tr h="4632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B9230"/>
                        </a:buClr>
                        <a:buSzPct val="25000"/>
                        <a:buFont typeface="Calibri"/>
                        <a:buNone/>
                      </a:pPr>
                      <a:r>
                        <a:rPr lang="ru-RU" sz="1800" b="0" i="0" u="sng" strike="noStrike" cap="none" dirty="0" smtClean="0">
                          <a:solidFill>
                            <a:schemeClr val="accent2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Первое знакомство с </a:t>
                      </a:r>
                      <a:r>
                        <a:rPr lang="en-US" sz="1800" b="0" i="0" u="sng" strike="noStrike" cap="none" dirty="0" smtClean="0">
                          <a:solidFill>
                            <a:schemeClr val="accent2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Ansible</a:t>
                      </a:r>
                      <a:endParaRPr lang="en-US" sz="1800" b="0" i="0" u="sng" strike="noStrike" cap="none" dirty="0">
                        <a:solidFill>
                          <a:schemeClr val="accent2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2305" marR="82305" marT="41153" marB="4115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32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B9230"/>
                        </a:buClr>
                        <a:buSzPct val="25000"/>
                        <a:buFont typeface="Calibri"/>
                        <a:buNone/>
                      </a:pPr>
                      <a:r>
                        <a:rPr lang="ru-RU" sz="1800" u="sng" strike="noStrike" cap="none" dirty="0" smtClean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Практика</a:t>
                      </a:r>
                      <a:endParaRPr lang="en-US" sz="1800" u="sng" strike="noStrike" cap="none" dirty="0">
                        <a:solidFill>
                          <a:schemeClr val="hlink"/>
                        </a:solidFill>
                        <a:latin typeface="Arial"/>
                        <a:ea typeface="Arial"/>
                        <a:cs typeface="Arial"/>
                        <a:sym typeface="Arial"/>
                        <a:hlinkClick r:id="rId3"/>
                      </a:endParaRPr>
                    </a:p>
                  </a:txBody>
                  <a:tcPr marL="82305" marR="82305" marT="41153" marB="4115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7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629"/>
          <p:cNvSpPr/>
          <p:nvPr/>
        </p:nvSpPr>
        <p:spPr>
          <a:xfrm>
            <a:off x="5337707" y="1525028"/>
            <a:ext cx="3395810" cy="869749"/>
          </a:xfrm>
          <a:prstGeom prst="roundRect">
            <a:avLst>
              <a:gd name="adj" fmla="val 16667"/>
            </a:avLst>
          </a:prstGeom>
          <a:solidFill>
            <a:srgbClr val="FF0000">
              <a:alpha val="100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0202" y="1533004"/>
            <a:ext cx="4332127" cy="861774"/>
          </a:xfrm>
          <a:prstGeom prst="rect">
            <a:avLst/>
          </a:prstGeom>
          <a:solidFill>
            <a:srgbClr val="0070C0">
              <a:alpha val="1000"/>
            </a:srgb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Facts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 и модуль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Setup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dirty="0" smtClean="0">
                <a:solidFill>
                  <a:schemeClr val="accent2"/>
                </a:solidFill>
              </a:rPr>
              <a:t> </a:t>
            </a:r>
            <a:r>
              <a:rPr lang="ru" sz="700" dirty="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2509" y="844142"/>
            <a:ext cx="8468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Перед выполнением первой задачи </a:t>
            </a:r>
            <a:r>
              <a:rPr lang="ru-RU" sz="1200" b="1" dirty="0">
                <a:solidFill>
                  <a:schemeClr val="accent1"/>
                </a:solidFill>
              </a:rPr>
              <a:t>Ansible</a:t>
            </a:r>
            <a:r>
              <a:rPr lang="ru-RU" sz="1200" dirty="0">
                <a:solidFill>
                  <a:schemeClr val="accent1"/>
                </a:solidFill>
              </a:rPr>
              <a:t> </a:t>
            </a:r>
            <a:r>
              <a:rPr lang="ru-RU" sz="1200" dirty="0"/>
              <a:t>вызывает специальный модуль </a:t>
            </a:r>
            <a:r>
              <a:rPr lang="ru-RU" sz="1200" b="1" dirty="0">
                <a:solidFill>
                  <a:schemeClr val="accent2"/>
                </a:solidFill>
              </a:rPr>
              <a:t>setup</a:t>
            </a:r>
            <a:r>
              <a:rPr lang="ru-RU" sz="1200" dirty="0"/>
              <a:t>. </a:t>
            </a:r>
            <a:r>
              <a:rPr lang="ru-RU" sz="1200" dirty="0" smtClean="0"/>
              <a:t>Этот модуль подключается к хосту </a:t>
            </a:r>
            <a:r>
              <a:rPr lang="ru-RU" sz="1200" dirty="0"/>
              <a:t>и собирает </a:t>
            </a:r>
            <a:r>
              <a:rPr lang="ru-RU" sz="1200" dirty="0" smtClean="0"/>
              <a:t>различную информацию о нем </a:t>
            </a:r>
            <a:r>
              <a:rPr lang="mr-IN" sz="1200" dirty="0" smtClean="0"/>
              <a:t>–</a:t>
            </a:r>
            <a:r>
              <a:rPr lang="ru-RU" sz="1200" dirty="0" smtClean="0"/>
              <a:t> так называемые «факты». Например: </a:t>
            </a:r>
            <a:r>
              <a:rPr lang="ru-RU" sz="1200" dirty="0"/>
              <a:t>IP адрес, дисковое пространство, архитектура процессора, доступная память и многое другое. 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769811" y="1539501"/>
            <a:ext cx="49036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PLAY [local]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*******************************************************************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TASK [setup] *******************************************************************</a:t>
            </a:r>
          </a:p>
          <a:p>
            <a:r>
              <a:rPr lang="en-US" sz="1000" b="1" dirty="0">
                <a:solidFill>
                  <a:srgbClr val="34BC26"/>
                </a:solidFill>
                <a:latin typeface="+mn-lt"/>
              </a:rPr>
              <a:t>ok: [localhost</a:t>
            </a:r>
            <a:r>
              <a:rPr lang="en-US" sz="1000" b="1" dirty="0" smtClean="0">
                <a:solidFill>
                  <a:srgbClr val="34BC26"/>
                </a:solidFill>
                <a:latin typeface="+mn-lt"/>
              </a:rPr>
              <a:t>]</a:t>
            </a:r>
          </a:p>
          <a:p>
            <a:r>
              <a:rPr lang="en-US" sz="1000" dirty="0"/>
              <a:t>TASK [create test.file] ********************************************************</a:t>
            </a:r>
          </a:p>
          <a:p>
            <a:r>
              <a:rPr lang="en-US" sz="1000" dirty="0"/>
              <a:t>changed: [localhost</a:t>
            </a:r>
            <a:r>
              <a:rPr lang="en-US" sz="1000" dirty="0" smtClean="0"/>
              <a:t>]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46" y="1589791"/>
            <a:ext cx="377325" cy="3771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6777" y="2812495"/>
            <a:ext cx="4713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ansible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 -m setup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806048" y="1527901"/>
            <a:ext cx="2948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1100" dirty="0" smtClean="0">
                <a:latin typeface="+mn-lt"/>
              </a:rPr>
              <a:t>Не всегда нам требуется собирать факты, поэтому можно отключить</a:t>
            </a:r>
            <a:r>
              <a:rPr lang="en-US" sz="1100" dirty="0" smtClean="0">
                <a:latin typeface="+mn-lt"/>
              </a:rPr>
              <a:t> </a:t>
            </a:r>
            <a:r>
              <a:rPr lang="ru-RU" sz="1100" dirty="0"/>
              <a:t>запуск модуля </a:t>
            </a:r>
            <a:r>
              <a:rPr lang="en-US" sz="1100" dirty="0"/>
              <a:t>setup </a:t>
            </a:r>
            <a:r>
              <a:rPr lang="ru-RU" sz="1100" dirty="0"/>
              <a:t>следующей директивой в плэйбуке:</a:t>
            </a:r>
          </a:p>
          <a:p>
            <a:pPr lvl="1"/>
            <a:endParaRPr lang="en-US" sz="1100" b="1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6857" y="2093741"/>
            <a:ext cx="19511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gather_facts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false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2509" y="2539942"/>
            <a:ext cx="84685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Может быть полезным вызов этого модуля вручную, как быстрый способ сбора информации о ваших </a:t>
            </a:r>
            <a:r>
              <a:rPr lang="ru-RU" sz="1200" dirty="0" smtClean="0"/>
              <a:t>хостах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332509" y="3085047"/>
            <a:ext cx="8468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Мы получим огромное полотно информации, которую конечно можно перенаправить в файл для анализа (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srv_info</a:t>
            </a:r>
            <a:r>
              <a:rPr lang="en-US" sz="1200" dirty="0" smtClean="0"/>
              <a:t>)</a:t>
            </a:r>
            <a:r>
              <a:rPr lang="ru-RU" sz="1200" dirty="0" smtClean="0"/>
              <a:t>, но иногда полезно получать вырезки сразу, для этого можно пользоваться </a:t>
            </a:r>
            <a:r>
              <a:rPr lang="ru-RU" sz="1200" b="1" dirty="0" smtClean="0">
                <a:solidFill>
                  <a:schemeClr val="accent2"/>
                </a:solidFill>
              </a:rPr>
              <a:t>фильтрами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Выглядит это так: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976777" y="3774273"/>
            <a:ext cx="64914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 -m setup -a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'filter=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ansible_python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76777" y="4143605"/>
            <a:ext cx="5392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 -m setup -a 'filter=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ansible_nodename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6777" y="4512937"/>
            <a:ext cx="4182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 -m setup -a 'filter=*user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48193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629"/>
          <p:cNvSpPr/>
          <p:nvPr/>
        </p:nvSpPr>
        <p:spPr>
          <a:xfrm>
            <a:off x="978194" y="4310761"/>
            <a:ext cx="7219507" cy="645391"/>
          </a:xfrm>
          <a:prstGeom prst="roundRect">
            <a:avLst>
              <a:gd name="adj" fmla="val 16667"/>
            </a:avLst>
          </a:prstGeom>
          <a:solidFill>
            <a:srgbClr val="FF0000">
              <a:alpha val="100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Модули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shell, command, raw 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script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dirty="0" smtClean="0">
                <a:solidFill>
                  <a:schemeClr val="accent2"/>
                </a:solidFill>
              </a:rPr>
              <a:t> </a:t>
            </a:r>
            <a:r>
              <a:rPr lang="ru" sz="700" dirty="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2509" y="801610"/>
            <a:ext cx="8468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Не все модули </a:t>
            </a:r>
            <a:r>
              <a:rPr lang="ru-RU" sz="1200" b="1" dirty="0" smtClean="0">
                <a:solidFill>
                  <a:schemeClr val="accent1"/>
                </a:solidFill>
              </a:rPr>
              <a:t>Ansible</a:t>
            </a:r>
            <a:r>
              <a:rPr lang="ru-RU" sz="1200" dirty="0" smtClean="0">
                <a:solidFill>
                  <a:schemeClr val="accent1"/>
                </a:solidFill>
              </a:rPr>
              <a:t> </a:t>
            </a:r>
            <a:r>
              <a:rPr lang="ru-RU" sz="1200" dirty="0" smtClean="0"/>
              <a:t>привержены принципу идемпотентности. Существуют модули, задачи с использованием которых </a:t>
            </a:r>
            <a:r>
              <a:rPr lang="ru-RU" sz="1200" dirty="0" err="1" smtClean="0"/>
              <a:t>буд</a:t>
            </a:r>
            <a:r>
              <a:rPr lang="en-US" sz="1200" dirty="0" smtClean="0"/>
              <a:t>e</a:t>
            </a:r>
            <a:r>
              <a:rPr lang="ru-RU" sz="1200" dirty="0" smtClean="0"/>
              <a:t>т всегда в статусе </a:t>
            </a:r>
            <a:r>
              <a:rPr lang="en-US" sz="1200" dirty="0" smtClean="0"/>
              <a:t>changed. </a:t>
            </a:r>
            <a:r>
              <a:rPr lang="ru-RU" sz="1200" dirty="0" smtClean="0"/>
              <a:t>Эти модули созданы для выполнения специфических задач на управляемых машинах, которые не могут быть выполнены остальными модулями инструмента (</a:t>
            </a:r>
            <a:r>
              <a:rPr lang="en-US" sz="1200" dirty="0" smtClean="0"/>
              <a:t> </a:t>
            </a:r>
            <a:r>
              <a:rPr lang="ru-RU" sz="1200" dirty="0" smtClean="0"/>
              <a:t>допустим </a:t>
            </a:r>
            <a:r>
              <a:rPr lang="ru-RU" sz="1200" dirty="0" err="1" smtClean="0"/>
              <a:t>потомму</a:t>
            </a:r>
            <a:r>
              <a:rPr lang="ru-RU" sz="1200" dirty="0" smtClean="0"/>
              <a:t>, что функционал пока не разработан). </a:t>
            </a:r>
          </a:p>
          <a:p>
            <a:r>
              <a:rPr lang="ru-RU" sz="1200" dirty="0" smtClean="0"/>
              <a:t>Эти модули различаются по функционалу: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71" y="4343625"/>
            <a:ext cx="377325" cy="3771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66862" y="4324685"/>
            <a:ext cx="6613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1100" dirty="0" smtClean="0">
                <a:latin typeface="+mn-lt"/>
              </a:rPr>
              <a:t>Прибегайте к использованию этих модулей только когда потратили </a:t>
            </a:r>
            <a:r>
              <a:rPr lang="ru-RU" sz="1100" dirty="0"/>
              <a:t>определенное количество времени в поиске решения с помощью </a:t>
            </a:r>
            <a:r>
              <a:rPr lang="ru-RU" sz="1100" dirty="0" smtClean="0"/>
              <a:t>других </a:t>
            </a:r>
            <a:r>
              <a:rPr lang="ru-RU" sz="1100" dirty="0"/>
              <a:t>модулей</a:t>
            </a:r>
            <a:r>
              <a:rPr lang="en-US" sz="1100" dirty="0"/>
              <a:t> </a:t>
            </a:r>
            <a:r>
              <a:rPr lang="ru-RU" sz="1100" dirty="0"/>
              <a:t>инструмента и решение не было найдено. </a:t>
            </a:r>
            <a:endParaRPr lang="en-US" sz="1100" b="1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537" y="4673276"/>
            <a:ext cx="71825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1100" dirty="0" smtClean="0"/>
              <a:t>Либо </a:t>
            </a:r>
            <a:r>
              <a:rPr lang="ru-RU" sz="1100" dirty="0"/>
              <a:t>если вы знаете, что </a:t>
            </a:r>
            <a:r>
              <a:rPr lang="en-US" sz="1100" dirty="0"/>
              <a:t>Python </a:t>
            </a:r>
            <a:r>
              <a:rPr lang="ru-RU" sz="1100" dirty="0"/>
              <a:t>не установлен на удаленной </a:t>
            </a:r>
            <a:r>
              <a:rPr lang="ru-RU" sz="1100" dirty="0" smtClean="0"/>
              <a:t>машин</a:t>
            </a:r>
            <a:r>
              <a:rPr lang="ru-RU" sz="1100" dirty="0"/>
              <a:t>е</a:t>
            </a:r>
            <a:r>
              <a:rPr lang="ru-RU" sz="1100" dirty="0" smtClean="0"/>
              <a:t> </a:t>
            </a:r>
            <a:r>
              <a:rPr lang="ru-RU" sz="1100" dirty="0"/>
              <a:t>и возможности его установить нет.</a:t>
            </a:r>
            <a:endParaRPr lang="ru-RU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582701" y="1764562"/>
            <a:ext cx="7842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command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–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принимает команду с аргументами и выполняет ее на управляемых серверах. Эта команда будет выполнена </a:t>
            </a:r>
            <a:r>
              <a:rPr lang="ru-RU" sz="11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не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в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shell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. То есть </a:t>
            </a:r>
            <a:r>
              <a:rPr lang="ru-RU" sz="1100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пайпы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(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&lt;,&gt;,|)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и переменные окружения (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$HOME)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работать не будут. Модуль считается наиболее безопасным способом для выполнения простых команд.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endParaRPr lang="ru-RU" sz="1100" dirty="0" smtClean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indent="-180000">
              <a:spcBef>
                <a:spcPts val="6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shell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тоже самое, что и предыдущий модуль, однако тут команда с аргументами выполняется уже в оболочке (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</a:rPr>
              <a:t>/bin/</a:t>
            </a:r>
            <a:r>
              <a:rPr lang="en-US" sz="1100" dirty="0" err="1">
                <a:solidFill>
                  <a:schemeClr val="dk1"/>
                </a:solidFill>
                <a:ea typeface="Calibri"/>
                <a:cs typeface="Calibri"/>
              </a:rPr>
              <a:t>sh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</a:rPr>
              <a:t>, /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bin/bash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)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и все, что работает в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shell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,</a:t>
            </a:r>
            <a:r>
              <a:rPr lang="ru-RU" sz="1100" dirty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будет работать и с этим модулем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.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Тут рекомендуется вызывать переменные с помощью фильтра: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{{ </a:t>
            </a:r>
            <a:r>
              <a:rPr lang="en-US" sz="1100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myvar|quote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}}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дабы обезопасить себя от возможного мусора в переменной (типа "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;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”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и </a:t>
            </a:r>
            <a:r>
              <a:rPr lang="ru-RU" sz="1100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тд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).</a:t>
            </a:r>
            <a:endParaRPr lang="ru-RU" sz="1100" dirty="0" smtClean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indent="-180000">
              <a:spcBef>
                <a:spcPts val="6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raw </a:t>
            </a:r>
            <a:r>
              <a:rPr lang="mr-IN" sz="1100" dirty="0" smtClean="0">
                <a:solidFill>
                  <a:schemeClr val="dk1"/>
                </a:solidFill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особенность этого модуля в том, что для того, чтобы выполнить команды с помощью него, на удаленной машине вообще может быть не установлен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Python.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С помощью этого модуля запускается ”грязная”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SSH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команда, без загрузки какой либо 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</a:rPr>
              <a:t>P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ython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инфраструктуры инструмента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Ansible.</a:t>
            </a:r>
            <a:endParaRPr lang="ru-RU" sz="1100" dirty="0" smtClean="0">
              <a:solidFill>
                <a:schemeClr val="dk1"/>
              </a:solidFill>
              <a:ea typeface="Calibri"/>
              <a:cs typeface="Calibri"/>
            </a:endParaRPr>
          </a:p>
          <a:p>
            <a:pPr marL="180000" indent="-180000">
              <a:spcBef>
                <a:spcPts val="6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script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 -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так же как и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raw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- не требует установленно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го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Python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на управляемой машине. Модуль берет скрипт в локальной папке, отправляет на удаленный сервер и выполняет его в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shell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со всеми аргументами, с которыми мы захотели его передать.</a:t>
            </a:r>
            <a:endParaRPr lang="en-US" sz="1100" dirty="0">
              <a:solidFill>
                <a:schemeClr val="dk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100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Встроенная документация и полезные ссылки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dirty="0" smtClean="0">
                <a:solidFill>
                  <a:schemeClr val="accent2"/>
                </a:solidFill>
              </a:rPr>
              <a:t> </a:t>
            </a:r>
            <a:r>
              <a:rPr lang="ru" sz="700" dirty="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 dirty="0">
              <a:solidFill>
                <a:schemeClr val="accent1"/>
              </a:solidFill>
            </a:endParaRPr>
          </a:p>
        </p:txBody>
      </p:sp>
      <p:sp>
        <p:nvSpPr>
          <p:cNvPr id="6" name="Shape 1729"/>
          <p:cNvSpPr/>
          <p:nvPr/>
        </p:nvSpPr>
        <p:spPr>
          <a:xfrm>
            <a:off x="510558" y="907455"/>
            <a:ext cx="8117767" cy="1218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Помимо детальной документации на официальном сайте проекта </a:t>
            </a:r>
            <a:r>
              <a:rPr lang="en-US" sz="1200" b="1" dirty="0" smtClean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Ansible</a:t>
            </a:r>
            <a:r>
              <a:rPr lang="ru-RU" sz="1200" b="1" dirty="0" smtClean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существует также встроенная документация по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каждому модулю, который на данный момент может быть использован.</a:t>
            </a:r>
            <a:r>
              <a:rPr lang="en-U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lang="ru-RU" sz="1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Существует отдельный бинарник, который показывает всю информацию по модулям:</a:t>
            </a:r>
            <a:endParaRPr lang="ru-RU" sz="1200" dirty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2097" y="1732926"/>
            <a:ext cx="683468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chemeClr val="accent2"/>
              </a:buClr>
              <a:buSzPct val="100000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doc </a:t>
            </a:r>
            <a:r>
              <a:rPr lang="mr-IN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 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покажет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подсказку как пользоваться.</a:t>
            </a:r>
            <a:endParaRPr lang="ru-RU" sz="1100" dirty="0">
              <a:latin typeface="+mn-lt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  <a:buClr>
                <a:schemeClr val="accent2"/>
              </a:buClr>
              <a:buSzPct val="100000"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 </a:t>
            </a:r>
            <a:r>
              <a:rPr lang="mr-IN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выдаст огромный список всех установленных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модулей.</a:t>
            </a:r>
          </a:p>
          <a:p>
            <a:pPr>
              <a:spcBef>
                <a:spcPts val="1200"/>
              </a:spcBef>
              <a:buClr>
                <a:schemeClr val="accent2"/>
              </a:buClr>
              <a:buSzPct val="100000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ansible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doc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&lt;module_name&gt; 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выдаст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детальную информацию по модулю с примерами.</a:t>
            </a:r>
            <a:endParaRPr lang="ru-RU" sz="1100" dirty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>
              <a:spcBef>
                <a:spcPts val="1200"/>
              </a:spcBef>
              <a:buClr>
                <a:schemeClr val="accent2"/>
              </a:buClr>
              <a:buSzPct val="100000"/>
            </a:pPr>
            <a:endParaRPr lang="en-US" sz="1200" dirty="0">
              <a:solidFill>
                <a:schemeClr val="dk1"/>
              </a:solidFill>
              <a:ea typeface="Calibri"/>
              <a:cs typeface="Calibri"/>
            </a:endParaRPr>
          </a:p>
          <a:p>
            <a:pPr>
              <a:spcBef>
                <a:spcPts val="1200"/>
              </a:spcBef>
              <a:buClr>
                <a:schemeClr val="accent2"/>
              </a:buClr>
              <a:buSzPct val="100000"/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  <a:buClr>
                <a:schemeClr val="accent2"/>
              </a:buClr>
              <a:buSzPct val="100000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121" y="3309582"/>
            <a:ext cx="760780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Официальная документация: </a:t>
            </a:r>
            <a:r>
              <a:rPr lang="ru-RU" i="1" dirty="0"/>
              <a:t>	</a:t>
            </a:r>
            <a:r>
              <a:rPr lang="ru-RU" i="1" dirty="0" smtClean="0"/>
              <a:t>	</a:t>
            </a:r>
            <a:r>
              <a:rPr lang="en-US" i="1" dirty="0" smtClean="0">
                <a:hlinkClick r:id="rId3"/>
              </a:rPr>
              <a:t>http</a:t>
            </a:r>
            <a:r>
              <a:rPr lang="en-US" i="1" dirty="0">
                <a:hlinkClick r:id="rId3"/>
              </a:rPr>
              <a:t>://docs.ansible.com/ansible/index.html</a:t>
            </a:r>
            <a:endParaRPr lang="ru-RU" i="1" dirty="0"/>
          </a:p>
          <a:p>
            <a:pPr>
              <a:lnSpc>
                <a:spcPct val="110000"/>
              </a:lnSpc>
            </a:pPr>
            <a:r>
              <a:rPr lang="ru-RU" dirty="0" smtClean="0"/>
              <a:t>Туториал </a:t>
            </a:r>
            <a:r>
              <a:rPr lang="ru-RU" dirty="0"/>
              <a:t>на </a:t>
            </a:r>
            <a:r>
              <a:rPr lang="ru-RU" dirty="0" smtClean="0"/>
              <a:t>русском: </a:t>
            </a:r>
            <a:r>
              <a:rPr lang="ru-RU" i="1" dirty="0" smtClean="0"/>
              <a:t>		</a:t>
            </a:r>
            <a:r>
              <a:rPr lang="ru-RU" i="1" u="sng" dirty="0" smtClean="0">
                <a:hlinkClick r:id="rId4"/>
              </a:rPr>
              <a:t>https</a:t>
            </a:r>
            <a:r>
              <a:rPr lang="ru-RU" i="1" u="sng" dirty="0">
                <a:hlinkClick r:id="rId4"/>
              </a:rPr>
              <a:t>://github.com/freetonik/ansible-tuto-rus</a:t>
            </a:r>
            <a:endParaRPr lang="ru-RU" i="1" dirty="0"/>
          </a:p>
          <a:p>
            <a:pPr>
              <a:lnSpc>
                <a:spcPct val="110000"/>
              </a:lnSpc>
            </a:pPr>
            <a:r>
              <a:rPr lang="ru-RU" dirty="0" smtClean="0"/>
              <a:t>Стандарт</a:t>
            </a:r>
            <a:r>
              <a:rPr lang="ru-RU" i="1" dirty="0" smtClean="0"/>
              <a:t> </a:t>
            </a:r>
            <a:r>
              <a:rPr lang="ru-RU" b="1" i="1" dirty="0">
                <a:solidFill>
                  <a:schemeClr val="accent1"/>
                </a:solidFill>
              </a:rPr>
              <a:t>YAML</a:t>
            </a:r>
            <a:r>
              <a:rPr lang="ru-RU" i="1" dirty="0"/>
              <a:t>: </a:t>
            </a:r>
            <a:r>
              <a:rPr lang="ru-RU" i="1" dirty="0" smtClean="0"/>
              <a:t>			</a:t>
            </a:r>
            <a:r>
              <a:rPr lang="ru-RU" i="1" u="sng" dirty="0" smtClean="0">
                <a:hlinkClick r:id="rId5"/>
              </a:rPr>
              <a:t>http</a:t>
            </a:r>
            <a:r>
              <a:rPr lang="ru-RU" i="1" u="sng" dirty="0">
                <a:hlinkClick r:id="rId5"/>
              </a:rPr>
              <a:t>://yaml.org/spec/1.2/spec.html</a:t>
            </a:r>
            <a:endParaRPr lang="ru-RU" i="1" dirty="0"/>
          </a:p>
          <a:p>
            <a:pPr>
              <a:lnSpc>
                <a:spcPct val="110000"/>
              </a:lnSpc>
            </a:pPr>
            <a:r>
              <a:rPr lang="ru-RU" b="1" i="1" dirty="0" smtClean="0">
                <a:solidFill>
                  <a:schemeClr val="accent1"/>
                </a:solidFill>
              </a:rPr>
              <a:t>YAML </a:t>
            </a:r>
            <a:r>
              <a:rPr lang="en-US" dirty="0" smtClean="0"/>
              <a:t>Cookbook</a:t>
            </a:r>
            <a:r>
              <a:rPr lang="ru-RU" b="1" i="1" dirty="0">
                <a:solidFill>
                  <a:schemeClr val="tx1"/>
                </a:solidFill>
              </a:rPr>
              <a:t>:</a:t>
            </a:r>
            <a:r>
              <a:rPr lang="ru-RU" b="1" i="1" dirty="0">
                <a:solidFill>
                  <a:schemeClr val="accent1"/>
                </a:solidFill>
              </a:rPr>
              <a:t> </a:t>
            </a:r>
            <a:r>
              <a:rPr lang="ru-RU" b="1" i="1" dirty="0" smtClean="0">
                <a:solidFill>
                  <a:schemeClr val="accent1"/>
                </a:solidFill>
              </a:rPr>
              <a:t>			</a:t>
            </a:r>
            <a:r>
              <a:rPr lang="en-US" i="1" u="sng" dirty="0" smtClean="0">
                <a:hlinkClick r:id="rId6"/>
              </a:rPr>
              <a:t>http</a:t>
            </a:r>
            <a:r>
              <a:rPr lang="en-US" i="1" u="sng" dirty="0">
                <a:hlinkClick r:id="rId6"/>
              </a:rPr>
              <a:t>://www.yaml.org/YAML_for_ruby.html</a:t>
            </a:r>
            <a:endParaRPr lang="ru-RU" i="1" dirty="0"/>
          </a:p>
          <a:p>
            <a:pPr>
              <a:lnSpc>
                <a:spcPct val="110000"/>
              </a:lnSpc>
            </a:pPr>
            <a:r>
              <a:rPr lang="ru-RU" dirty="0" smtClean="0"/>
              <a:t>Официальный </a:t>
            </a:r>
            <a:r>
              <a:rPr lang="ru-RU" dirty="0"/>
              <a:t>сайт</a:t>
            </a:r>
            <a:r>
              <a:rPr lang="en-US" dirty="0"/>
              <a:t> </a:t>
            </a:r>
            <a:r>
              <a:rPr lang="en-US" b="1" i="1" dirty="0">
                <a:solidFill>
                  <a:schemeClr val="accent1"/>
                </a:solidFill>
              </a:rPr>
              <a:t>JINJA2</a:t>
            </a:r>
            <a:r>
              <a:rPr lang="ru-RU" i="1" dirty="0"/>
              <a:t>: </a:t>
            </a:r>
            <a:r>
              <a:rPr lang="ru-RU" i="1" dirty="0" smtClean="0"/>
              <a:t>		</a:t>
            </a:r>
            <a:r>
              <a:rPr lang="en-US" i="1" dirty="0" smtClean="0">
                <a:hlinkClick r:id="rId7"/>
              </a:rPr>
              <a:t>http</a:t>
            </a:r>
            <a:r>
              <a:rPr lang="en-US" i="1" dirty="0">
                <a:hlinkClick r:id="rId7"/>
              </a:rPr>
              <a:t>://jinja.pocoo.org</a:t>
            </a:r>
            <a:endParaRPr lang="ru-RU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9740" y="2925508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</a:rPr>
              <a:t>Полезные ссылки: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0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Полезные внутренние ссылки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dirty="0" smtClean="0">
                <a:solidFill>
                  <a:schemeClr val="accent2"/>
                </a:solidFill>
              </a:rPr>
              <a:t> </a:t>
            </a:r>
            <a:r>
              <a:rPr lang="ru" sz="700" dirty="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 dirty="0">
              <a:solidFill>
                <a:schemeClr val="accent1"/>
              </a:solidFill>
            </a:endParaRPr>
          </a:p>
        </p:txBody>
      </p:sp>
      <p:sp>
        <p:nvSpPr>
          <p:cNvPr id="6" name="Shape 1729"/>
          <p:cNvSpPr/>
          <p:nvPr/>
        </p:nvSpPr>
        <p:spPr>
          <a:xfrm>
            <a:off x="147633" y="884950"/>
            <a:ext cx="8794888" cy="1218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Стоило бы отметить, что у нас активно ведется разработка сценариев развертывания на </a:t>
            </a:r>
            <a:r>
              <a:rPr lang="en-U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Ansible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и собрана обширная база знаний и наработок, все доступно в подсети Альфа:</a:t>
            </a:r>
            <a:endParaRPr lang="ru-RU" sz="1200" dirty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627321" y="1364285"/>
            <a:ext cx="8112642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2"/>
                </a:solidFill>
              </a:rPr>
              <a:t>Ansible</a:t>
            </a:r>
            <a:r>
              <a:rPr lang="en-US" dirty="0"/>
              <a:t>                                </a:t>
            </a:r>
            <a:r>
              <a:rPr lang="ru-RU" dirty="0" smtClean="0"/>
              <a:t>                                             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://ansible.pages.ca.sbrf.ru</a:t>
            </a:r>
            <a:r>
              <a:rPr lang="en-US" dirty="0" smtClean="0">
                <a:hlinkClick r:id="rId3"/>
              </a:rPr>
              <a:t>/</a:t>
            </a:r>
            <a:endParaRPr lang="ru-RU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accent2"/>
                </a:solidFill>
              </a:rPr>
              <a:t>Python 2.7</a:t>
            </a:r>
            <a:r>
              <a:rPr lang="en-US" dirty="0"/>
              <a:t>          </a:t>
            </a:r>
            <a:r>
              <a:rPr lang="ru-RU" dirty="0" smtClean="0"/>
              <a:t>                                                               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://opir.pages.ca.sbrf.ru/python2.7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accent2"/>
                </a:solidFill>
              </a:rPr>
              <a:t>Python 3.6</a:t>
            </a:r>
            <a:r>
              <a:rPr lang="en-US" dirty="0"/>
              <a:t>          </a:t>
            </a:r>
            <a:r>
              <a:rPr lang="ru-RU" dirty="0" smtClean="0"/>
              <a:t>                                                               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://opir.pages.ca.sbrf.ru/python3.6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 </a:t>
            </a:r>
          </a:p>
          <a:p>
            <a:pPr>
              <a:lnSpc>
                <a:spcPct val="110000"/>
              </a:lnSpc>
            </a:pPr>
            <a:r>
              <a:rPr lang="en-US" dirty="0"/>
              <a:t> </a:t>
            </a:r>
          </a:p>
          <a:p>
            <a:pPr>
              <a:lnSpc>
                <a:spcPct val="110000"/>
              </a:lnSpc>
            </a:pPr>
            <a:r>
              <a:rPr lang="en-US" dirty="0"/>
              <a:t> </a:t>
            </a:r>
          </a:p>
          <a:p>
            <a:pPr>
              <a:lnSpc>
                <a:spcPct val="110000"/>
              </a:lnSpc>
            </a:pPr>
            <a:r>
              <a:rPr lang="en-US" dirty="0"/>
              <a:t> </a:t>
            </a:r>
          </a:p>
          <a:p>
            <a:pPr>
              <a:lnSpc>
                <a:spcPct val="110000"/>
              </a:lnSpc>
            </a:pPr>
            <a:r>
              <a:rPr lang="en-US" dirty="0"/>
              <a:t> </a:t>
            </a:r>
          </a:p>
        </p:txBody>
      </p:sp>
      <p:sp>
        <p:nvSpPr>
          <p:cNvPr id="10" name="Shape 1729"/>
          <p:cNvSpPr/>
          <p:nvPr/>
        </p:nvSpPr>
        <p:spPr>
          <a:xfrm>
            <a:off x="551670" y="1668471"/>
            <a:ext cx="8794888" cy="298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Не обязательно, но крайне рекомендуется узнать про язык </a:t>
            </a:r>
            <a:r>
              <a:rPr lang="en-U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Python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</a:t>
            </a:r>
            <a:endParaRPr lang="ru-RU" sz="1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" name="Shape 1729"/>
          <p:cNvSpPr/>
          <p:nvPr/>
        </p:nvSpPr>
        <p:spPr>
          <a:xfrm>
            <a:off x="551670" y="2439620"/>
            <a:ext cx="8794888" cy="298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Портал ОПИР - описание уже созданных рабочих ролей, как начать их использовать, полезные приемы:</a:t>
            </a:r>
            <a:endParaRPr lang="ru-RU" sz="1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31545" y="2667718"/>
            <a:ext cx="4027064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6"/>
              </a:rPr>
              <a:t>http://confluence.ca.sbrf.ru/display/OPIR/Ansible</a:t>
            </a:r>
            <a:endParaRPr lang="en-US" dirty="0"/>
          </a:p>
        </p:txBody>
      </p:sp>
      <p:sp>
        <p:nvSpPr>
          <p:cNvPr id="13" name="Shape 1729"/>
          <p:cNvSpPr/>
          <p:nvPr/>
        </p:nvSpPr>
        <p:spPr>
          <a:xfrm>
            <a:off x="551670" y="3018960"/>
            <a:ext cx="8794888" cy="298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Сами Роли </a:t>
            </a:r>
            <a:r>
              <a:rPr lang="en-U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Ansible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в </a:t>
            </a:r>
            <a:r>
              <a:rPr lang="en-US" sz="1200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GitLab</a:t>
            </a:r>
            <a:r>
              <a:rPr lang="en-U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</a:t>
            </a:r>
            <a:endParaRPr lang="ru-RU" sz="1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06460" y="3196242"/>
            <a:ext cx="3477234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7"/>
              </a:rPr>
              <a:t>https://sbt-gitlab.ca.sbrf.ru/groups/Ansible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92580" y="3655780"/>
            <a:ext cx="5939161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8"/>
              </a:rPr>
              <a:t>http://confluence.ca.sbrf.ru/pages/viewpage.action?pageId=61311418</a:t>
            </a:r>
            <a:endParaRPr lang="en-US" dirty="0"/>
          </a:p>
        </p:txBody>
      </p:sp>
      <p:sp>
        <p:nvSpPr>
          <p:cNvPr id="16" name="Shape 1729"/>
          <p:cNvSpPr/>
          <p:nvPr/>
        </p:nvSpPr>
        <p:spPr>
          <a:xfrm>
            <a:off x="551670" y="3713104"/>
            <a:ext cx="8794888" cy="298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lvl="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Как установить </a:t>
            </a:r>
            <a:r>
              <a:rPr lang="en-U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Ansible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в Альфа:</a:t>
            </a:r>
            <a:endParaRPr lang="ru-RU" sz="1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9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3691265" y="678272"/>
            <a:ext cx="945086" cy="360098"/>
          </a:xfrm>
          <a:prstGeom prst="rect">
            <a:avLst/>
          </a:prstGeom>
          <a:noFill/>
          <a:ln>
            <a:noFill/>
          </a:ln>
        </p:spPr>
        <p:txBody>
          <a:bodyPr lIns="82283" tIns="41130" rIns="82283" bIns="4113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</a:p>
        </p:txBody>
      </p:sp>
      <p:sp>
        <p:nvSpPr>
          <p:cNvPr id="183" name="Shape 183"/>
          <p:cNvSpPr/>
          <p:nvPr/>
        </p:nvSpPr>
        <p:spPr>
          <a:xfrm>
            <a:off x="2954359" y="636334"/>
            <a:ext cx="706372" cy="443978"/>
          </a:xfrm>
          <a:prstGeom prst="roundRect">
            <a:avLst>
              <a:gd name="adj" fmla="val 9427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2283" tIns="41130" rIns="82283" bIns="4113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11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608511" y="1028701"/>
            <a:ext cx="5916583" cy="384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Содержание</a:t>
            </a:r>
            <a:endParaRPr lang="en-US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5" name="Shape 185"/>
          <p:cNvGraphicFramePr/>
          <p:nvPr>
            <p:extLst>
              <p:ext uri="{D42A27DB-BD31-4B8C-83A1-F6EECF244321}">
                <p14:modId xmlns:p14="http://schemas.microsoft.com/office/powerpoint/2010/main" val="1670326772"/>
              </p:ext>
            </p:extLst>
          </p:nvPr>
        </p:nvGraphicFramePr>
        <p:xfrm>
          <a:off x="1614509" y="1854661"/>
          <a:ext cx="5452718" cy="9264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452718"/>
              </a:tblGrid>
              <a:tr h="4632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B9230"/>
                        </a:buClr>
                        <a:buSzPct val="25000"/>
                        <a:buFont typeface="Calibri"/>
                        <a:buNone/>
                      </a:pPr>
                      <a:r>
                        <a:rPr lang="ru-RU" sz="1800" b="0" i="0" u="sng" strike="noStrike" cap="none" dirty="0" smtClean="0">
                          <a:solidFill>
                            <a:schemeClr val="accent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Первое знакомство с </a:t>
                      </a:r>
                      <a:r>
                        <a:rPr lang="en-US" sz="1800" b="0" i="0" u="sng" strike="noStrike" cap="none" dirty="0" smtClean="0">
                          <a:solidFill>
                            <a:schemeClr val="accent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Ansible</a:t>
                      </a:r>
                      <a:endParaRPr lang="en-US" sz="1800" b="0" i="0" u="sng" strike="noStrike" cap="none" dirty="0">
                        <a:solidFill>
                          <a:schemeClr val="accent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2305" marR="82305" marT="41153" marB="4115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3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B9230"/>
                        </a:buClr>
                        <a:buSzPct val="25000"/>
                        <a:buFont typeface="Calibri"/>
                        <a:buNone/>
                        <a:tabLst/>
                        <a:defRPr/>
                      </a:pPr>
                      <a:r>
                        <a:rPr lang="ru-RU" sz="1800" b="0" i="0" u="sng" strike="noStrike" cap="none" dirty="0" smtClean="0">
                          <a:solidFill>
                            <a:schemeClr val="accent2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Практика</a:t>
                      </a:r>
                      <a:endParaRPr lang="en-US" sz="1800" b="0" i="0" u="sng" strike="noStrike" cap="none" dirty="0" smtClean="0">
                        <a:solidFill>
                          <a:schemeClr val="accent2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2305" marR="82305" marT="41153" marB="4115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85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Практика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700" dirty="0">
                <a:solidFill>
                  <a:schemeClr val="accent1"/>
                </a:solidFill>
              </a:rPr>
              <a:t>Первое знакомство с </a:t>
            </a:r>
            <a:r>
              <a:rPr lang="en-US" sz="700" dirty="0">
                <a:solidFill>
                  <a:schemeClr val="accent1"/>
                </a:solidFill>
              </a:rPr>
              <a:t>Ansible</a:t>
            </a:r>
            <a:r>
              <a:rPr lang="ru" sz="900" dirty="0" smtClean="0">
                <a:solidFill>
                  <a:schemeClr val="accent2"/>
                </a:solidFill>
              </a:rPr>
              <a:t> </a:t>
            </a:r>
            <a:r>
              <a:rPr lang="ru" sz="700" dirty="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900" dirty="0">
                <a:solidFill>
                  <a:schemeClr val="accent2"/>
                </a:solidFill>
              </a:rPr>
              <a:t>Практика</a:t>
            </a:r>
            <a:endParaRPr lang="ru" sz="900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131" y="1120306"/>
            <a:ext cx="6819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Настало время сделать наш первый боевой плэйбук, задачи будут следующие: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8629" y="1599643"/>
            <a:ext cx="821389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ru-RU" sz="1200" dirty="0"/>
              <a:t>Сначала остановить </a:t>
            </a:r>
            <a:r>
              <a:rPr lang="en-US" sz="1200" dirty="0"/>
              <a:t>Apache Web Server</a:t>
            </a:r>
            <a:r>
              <a:rPr lang="ru-RU" sz="1200" dirty="0" smtClean="0"/>
              <a:t>. (модуль </a:t>
            </a:r>
            <a:r>
              <a:rPr lang="en-US" sz="1200" dirty="0" smtClean="0"/>
              <a:t>service)</a:t>
            </a:r>
            <a:endParaRPr lang="ru-RU" sz="1200" dirty="0"/>
          </a:p>
          <a:p>
            <a:pPr marL="228600" indent="-2286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ru-RU" sz="1200" dirty="0"/>
              <a:t>Удалить пользователя </a:t>
            </a:r>
            <a:r>
              <a:rPr lang="en-US" sz="1200" dirty="0" err="1"/>
              <a:t>petya</a:t>
            </a:r>
            <a:r>
              <a:rPr lang="en-US" sz="1200" dirty="0"/>
              <a:t> </a:t>
            </a:r>
            <a:r>
              <a:rPr lang="ru-RU" sz="1200" dirty="0"/>
              <a:t>и группу </a:t>
            </a:r>
            <a:r>
              <a:rPr lang="en-US" sz="1200" dirty="0" err="1"/>
              <a:t>http_admin</a:t>
            </a:r>
            <a:r>
              <a:rPr lang="ru-RU" sz="1200" dirty="0"/>
              <a:t> </a:t>
            </a:r>
            <a:r>
              <a:rPr lang="ru-RU" sz="1200" dirty="0" smtClean="0"/>
              <a:t>(модуль </a:t>
            </a:r>
            <a:r>
              <a:rPr lang="en-US" sz="1200" dirty="0" smtClean="0"/>
              <a:t>user </a:t>
            </a:r>
            <a:r>
              <a:rPr lang="ru-RU" sz="1200" dirty="0" smtClean="0"/>
              <a:t>и </a:t>
            </a:r>
            <a:r>
              <a:rPr lang="en-US" sz="1200" dirty="0" smtClean="0"/>
              <a:t>group</a:t>
            </a:r>
            <a:r>
              <a:rPr lang="ru-RU" sz="1200" dirty="0" smtClean="0"/>
              <a:t>)</a:t>
            </a:r>
            <a:endParaRPr lang="en-US" sz="1200" dirty="0"/>
          </a:p>
          <a:p>
            <a:pPr marL="228600" indent="-2286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mr-IN" sz="1200" dirty="0" err="1"/>
              <a:t>Установить</a:t>
            </a:r>
            <a:r>
              <a:rPr lang="mr-IN" sz="1200" dirty="0"/>
              <a:t> </a:t>
            </a:r>
            <a:r>
              <a:rPr lang="mr-IN" sz="1200" dirty="0" err="1"/>
              <a:t>java</a:t>
            </a:r>
            <a:r>
              <a:rPr lang="mr-IN" sz="1200" dirty="0"/>
              <a:t> </a:t>
            </a:r>
            <a:r>
              <a:rPr lang="ru-RU" sz="1200" dirty="0" smtClean="0"/>
              <a:t>(</a:t>
            </a:r>
            <a:r>
              <a:rPr lang="ru-RU" sz="1200" dirty="0" smtClean="0"/>
              <a:t>модуль </a:t>
            </a:r>
            <a:r>
              <a:rPr lang="en-US" sz="1200" dirty="0" smtClean="0"/>
              <a:t>yum)</a:t>
            </a:r>
            <a:endParaRPr lang="mr-IN" sz="1200" dirty="0"/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mr-IN" sz="1200" dirty="0" err="1" smtClean="0"/>
              <a:t>Создать</a:t>
            </a:r>
            <a:r>
              <a:rPr lang="mr-IN" sz="1200" dirty="0" smtClean="0"/>
              <a:t> </a:t>
            </a:r>
            <a:r>
              <a:rPr lang="mr-IN" sz="1200" dirty="0" err="1"/>
              <a:t>группу</a:t>
            </a:r>
            <a:r>
              <a:rPr lang="mr-IN" sz="1200" dirty="0"/>
              <a:t> </a:t>
            </a:r>
            <a:r>
              <a:rPr lang="mr-IN" sz="1200" dirty="0" err="1"/>
              <a:t>tomcat</a:t>
            </a:r>
            <a:r>
              <a:rPr lang="mr-IN" sz="1200" dirty="0"/>
              <a:t> </a:t>
            </a:r>
            <a:r>
              <a:rPr lang="mr-IN" sz="1200" dirty="0" err="1"/>
              <a:t>и</a:t>
            </a:r>
            <a:r>
              <a:rPr lang="mr-IN" sz="1200" dirty="0"/>
              <a:t> </a:t>
            </a:r>
            <a:r>
              <a:rPr lang="mr-IN" sz="1200" dirty="0" err="1"/>
              <a:t>юзера</a:t>
            </a:r>
            <a:r>
              <a:rPr lang="mr-IN" sz="1200" dirty="0"/>
              <a:t> </a:t>
            </a:r>
            <a:r>
              <a:rPr lang="mr-IN" sz="1200" dirty="0" err="1"/>
              <a:t>tomcat</a:t>
            </a:r>
            <a:r>
              <a:rPr lang="mr-IN" sz="1200" dirty="0"/>
              <a:t>, </a:t>
            </a:r>
            <a:r>
              <a:rPr lang="mr-IN" sz="1200" dirty="0" err="1"/>
              <a:t>добавить</a:t>
            </a:r>
            <a:r>
              <a:rPr lang="mr-IN" sz="1200" dirty="0"/>
              <a:t> </a:t>
            </a:r>
            <a:r>
              <a:rPr lang="mr-IN" sz="1200" dirty="0" err="1"/>
              <a:t>юзера</a:t>
            </a:r>
            <a:r>
              <a:rPr lang="mr-IN" sz="1200" dirty="0"/>
              <a:t> </a:t>
            </a:r>
            <a:r>
              <a:rPr lang="mr-IN" sz="1200" dirty="0" err="1"/>
              <a:t>в</a:t>
            </a:r>
            <a:r>
              <a:rPr lang="mr-IN" sz="1200" dirty="0"/>
              <a:t> </a:t>
            </a:r>
            <a:r>
              <a:rPr lang="mr-IN" sz="1200" dirty="0" err="1" smtClean="0"/>
              <a:t>группу</a:t>
            </a:r>
            <a:r>
              <a:rPr lang="ru-RU" sz="1200" dirty="0" smtClean="0"/>
              <a:t> (модуль </a:t>
            </a:r>
            <a:r>
              <a:rPr lang="en-US" sz="1200" dirty="0" smtClean="0"/>
              <a:t>group,</a:t>
            </a:r>
            <a:r>
              <a:rPr lang="ru-RU" sz="1200" dirty="0" smtClean="0"/>
              <a:t> </a:t>
            </a:r>
            <a:r>
              <a:rPr lang="en-US" sz="1200" dirty="0" smtClean="0"/>
              <a:t>user)</a:t>
            </a:r>
            <a:endParaRPr lang="mr-IN" sz="1200" dirty="0"/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mr-IN" sz="1200" dirty="0" err="1"/>
              <a:t>Скачать</a:t>
            </a:r>
            <a:r>
              <a:rPr lang="mr-IN" sz="1200" dirty="0"/>
              <a:t> </a:t>
            </a:r>
            <a:r>
              <a:rPr lang="mr-IN" sz="1200" dirty="0" err="1"/>
              <a:t>дистрибутив</a:t>
            </a:r>
            <a:r>
              <a:rPr lang="mr-IN" sz="1200" dirty="0"/>
              <a:t> (</a:t>
            </a:r>
            <a:r>
              <a:rPr lang="mr-IN" sz="1200" dirty="0" err="1"/>
              <a:t>архив</a:t>
            </a:r>
            <a:r>
              <a:rPr lang="mr-IN" sz="1200" dirty="0"/>
              <a:t>) </a:t>
            </a:r>
            <a:r>
              <a:rPr lang="mr-IN" sz="1200" dirty="0" err="1" smtClean="0"/>
              <a:t>Tomcat</a:t>
            </a:r>
            <a:r>
              <a:rPr lang="en-US" sz="1200" dirty="0" smtClean="0"/>
              <a:t> (</a:t>
            </a:r>
            <a:r>
              <a:rPr lang="ru-RU" sz="1200" dirty="0" smtClean="0"/>
              <a:t>у нас лежит в </a:t>
            </a:r>
            <a:r>
              <a:rPr lang="en-US" sz="1200" dirty="0" smtClean="0"/>
              <a:t>/opt/soft/nix) </a:t>
            </a:r>
            <a:endParaRPr lang="mr-IN" sz="1200" dirty="0"/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mr-IN" sz="1200" dirty="0" err="1"/>
              <a:t>Распаковать</a:t>
            </a:r>
            <a:r>
              <a:rPr lang="mr-IN" sz="1200" dirty="0"/>
              <a:t> </a:t>
            </a:r>
            <a:r>
              <a:rPr lang="mr-IN" sz="1200" dirty="0" err="1"/>
              <a:t>Tomcat</a:t>
            </a:r>
            <a:r>
              <a:rPr lang="mr-IN" sz="1200" dirty="0"/>
              <a:t> </a:t>
            </a:r>
            <a:r>
              <a:rPr lang="mr-IN" sz="1200" dirty="0" err="1"/>
              <a:t>и</a:t>
            </a:r>
            <a:r>
              <a:rPr lang="mr-IN" sz="1200" dirty="0"/>
              <a:t> </a:t>
            </a:r>
            <a:r>
              <a:rPr lang="mr-IN" sz="1200" dirty="0" err="1"/>
              <a:t>скопировать</a:t>
            </a:r>
            <a:r>
              <a:rPr lang="mr-IN" sz="1200" dirty="0"/>
              <a:t> </a:t>
            </a:r>
            <a:r>
              <a:rPr lang="mr-IN" sz="1200" dirty="0" err="1"/>
              <a:t>в</a:t>
            </a:r>
            <a:r>
              <a:rPr lang="mr-IN" sz="1200" dirty="0"/>
              <a:t> </a:t>
            </a:r>
            <a:r>
              <a:rPr lang="mr-IN" sz="1200" dirty="0" err="1"/>
              <a:t>рабочий</a:t>
            </a:r>
            <a:r>
              <a:rPr lang="mr-IN" sz="1200" dirty="0"/>
              <a:t> </a:t>
            </a:r>
            <a:r>
              <a:rPr lang="mr-IN" sz="1200" dirty="0" err="1"/>
              <a:t>каталог</a:t>
            </a:r>
            <a:r>
              <a:rPr lang="mr-IN" sz="1200" dirty="0"/>
              <a:t> (</a:t>
            </a:r>
            <a:r>
              <a:rPr lang="mr-IN" sz="1200" dirty="0" err="1"/>
              <a:t>например</a:t>
            </a:r>
            <a:r>
              <a:rPr lang="mr-IN" sz="1200" dirty="0"/>
              <a:t> /</a:t>
            </a:r>
            <a:r>
              <a:rPr lang="mr-IN" sz="1200" dirty="0" err="1" smtClean="0"/>
              <a:t>opt</a:t>
            </a:r>
            <a:r>
              <a:rPr lang="en-US" sz="1200" dirty="0" smtClean="0"/>
              <a:t>/tomcat</a:t>
            </a:r>
            <a:r>
              <a:rPr lang="mr-IN" sz="1200" dirty="0" smtClean="0"/>
              <a:t>)</a:t>
            </a:r>
            <a:r>
              <a:rPr lang="en-US" sz="1200" dirty="0" smtClean="0"/>
              <a:t> (</a:t>
            </a:r>
            <a:r>
              <a:rPr lang="ru-RU" sz="1200" dirty="0" smtClean="0"/>
              <a:t>модуль </a:t>
            </a:r>
            <a:r>
              <a:rPr lang="en-US" sz="1200" dirty="0" smtClean="0"/>
              <a:t>unarchive)</a:t>
            </a:r>
            <a:endParaRPr lang="mr-IN" sz="1200" dirty="0"/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mr-IN" sz="1200" dirty="0" err="1"/>
              <a:t>Дать</a:t>
            </a:r>
            <a:r>
              <a:rPr lang="mr-IN" sz="1200" dirty="0"/>
              <a:t> </a:t>
            </a:r>
            <a:r>
              <a:rPr lang="mr-IN" sz="1200" dirty="0" err="1"/>
              <a:t>права</a:t>
            </a:r>
            <a:r>
              <a:rPr lang="mr-IN" sz="1200" dirty="0"/>
              <a:t> </a:t>
            </a:r>
            <a:r>
              <a:rPr lang="mr-IN" sz="1200" dirty="0" err="1"/>
              <a:t>на</a:t>
            </a:r>
            <a:r>
              <a:rPr lang="mr-IN" sz="1200" dirty="0"/>
              <a:t> </a:t>
            </a:r>
            <a:r>
              <a:rPr lang="mr-IN" sz="1200" dirty="0" err="1"/>
              <a:t>этот</a:t>
            </a:r>
            <a:r>
              <a:rPr lang="mr-IN" sz="1200" dirty="0"/>
              <a:t> </a:t>
            </a:r>
            <a:r>
              <a:rPr lang="mr-IN" sz="1200" dirty="0" err="1" smtClean="0"/>
              <a:t>каталог</a:t>
            </a:r>
            <a:r>
              <a:rPr lang="en-US" sz="1200" dirty="0"/>
              <a:t> </a:t>
            </a:r>
            <a:r>
              <a:rPr lang="ru-RU" sz="1200" dirty="0" smtClean="0"/>
              <a:t>ранее созданному </a:t>
            </a:r>
            <a:r>
              <a:rPr lang="mr-IN" sz="1200" dirty="0" err="1" smtClean="0"/>
              <a:t>юзеру</a:t>
            </a:r>
            <a:r>
              <a:rPr lang="en-US" sz="1200" dirty="0" smtClean="0"/>
              <a:t> (</a:t>
            </a:r>
            <a:r>
              <a:rPr lang="ru-RU" sz="1200" dirty="0" smtClean="0"/>
              <a:t>модуль </a:t>
            </a:r>
            <a:r>
              <a:rPr lang="en-US" sz="1200" dirty="0" smtClean="0"/>
              <a:t>file</a:t>
            </a:r>
            <a:r>
              <a:rPr lang="ru-RU" sz="1200" dirty="0" smtClean="0"/>
              <a:t>)</a:t>
            </a:r>
            <a:endParaRPr lang="mr-IN" sz="1200" dirty="0"/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mr-IN" sz="1200" dirty="0" err="1"/>
              <a:t>Скопировать</a:t>
            </a:r>
            <a:r>
              <a:rPr lang="mr-IN" sz="1200" dirty="0"/>
              <a:t> (</a:t>
            </a:r>
            <a:r>
              <a:rPr lang="mr-IN" sz="1200" dirty="0" err="1"/>
              <a:t>настроить</a:t>
            </a:r>
            <a:r>
              <a:rPr lang="mr-IN" sz="1200" dirty="0"/>
              <a:t>) </a:t>
            </a:r>
            <a:r>
              <a:rPr lang="mr-IN" sz="1200" dirty="0" err="1"/>
              <a:t>server.xml</a:t>
            </a:r>
            <a:r>
              <a:rPr lang="mr-IN" sz="1200" dirty="0"/>
              <a:t> </a:t>
            </a:r>
            <a:r>
              <a:rPr lang="ru-RU" sz="1200" dirty="0" smtClean="0"/>
              <a:t>(модуль </a:t>
            </a:r>
            <a:r>
              <a:rPr lang="en-US" sz="1200" dirty="0" err="1" smtClean="0"/>
              <a:t>lineinfile</a:t>
            </a:r>
            <a:r>
              <a:rPr lang="ru-RU" sz="1200" dirty="0" smtClean="0"/>
              <a:t>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ru-RU" sz="1200" dirty="0" smtClean="0"/>
              <a:t>Настроить дефолтного админа в </a:t>
            </a:r>
            <a:r>
              <a:rPr lang="en-US" sz="1200" dirty="0" smtClean="0"/>
              <a:t>tomcat-</a:t>
            </a:r>
            <a:r>
              <a:rPr lang="en-US" sz="1200" dirty="0" err="1" smtClean="0"/>
              <a:t>users.xml</a:t>
            </a:r>
            <a:r>
              <a:rPr lang="ru-RU" sz="1200" dirty="0"/>
              <a:t> </a:t>
            </a:r>
            <a:r>
              <a:rPr lang="ru-RU" sz="1200" dirty="0" smtClean="0"/>
              <a:t>(модуль </a:t>
            </a:r>
            <a:r>
              <a:rPr lang="en-US" sz="1200" dirty="0" err="1" smtClean="0"/>
              <a:t>blockinfile</a:t>
            </a:r>
            <a:r>
              <a:rPr lang="ru-RU" sz="1200" dirty="0" smtClean="0"/>
              <a:t>)</a:t>
            </a:r>
            <a:endParaRPr lang="mr-IN" sz="1200" dirty="0"/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ru-RU" sz="1200" dirty="0"/>
              <a:t>Н</a:t>
            </a:r>
            <a:r>
              <a:rPr lang="mr-IN" sz="1200" dirty="0" err="1" smtClean="0"/>
              <a:t>ужно</a:t>
            </a:r>
            <a:r>
              <a:rPr lang="mr-IN" sz="1200" dirty="0" smtClean="0"/>
              <a:t> </a:t>
            </a:r>
            <a:r>
              <a:rPr lang="ru-RU" sz="1200" dirty="0" smtClean="0"/>
              <a:t>установить </a:t>
            </a:r>
            <a:r>
              <a:rPr lang="mr-IN" sz="1200" dirty="0" err="1" smtClean="0"/>
              <a:t>томкат</a:t>
            </a:r>
            <a:r>
              <a:rPr lang="mr-IN" sz="1200" dirty="0" smtClean="0"/>
              <a:t> </a:t>
            </a:r>
            <a:r>
              <a:rPr lang="mr-IN" sz="1200" dirty="0" err="1"/>
              <a:t>как</a:t>
            </a:r>
            <a:r>
              <a:rPr lang="mr-IN" sz="1200" dirty="0"/>
              <a:t> </a:t>
            </a:r>
            <a:r>
              <a:rPr lang="mr-IN" sz="1200" dirty="0" err="1"/>
              <a:t>сервис</a:t>
            </a:r>
            <a:r>
              <a:rPr lang="mr-IN" sz="1200" dirty="0"/>
              <a:t> </a:t>
            </a:r>
            <a:r>
              <a:rPr lang="mr-IN" sz="1200" dirty="0" err="1"/>
              <a:t>надо</a:t>
            </a:r>
            <a:r>
              <a:rPr lang="mr-IN" sz="1200" dirty="0"/>
              <a:t> </a:t>
            </a:r>
            <a:r>
              <a:rPr lang="mr-IN" sz="1200" dirty="0" err="1"/>
              <a:t>прописать</a:t>
            </a:r>
            <a:r>
              <a:rPr lang="mr-IN" sz="1200" dirty="0"/>
              <a:t> </a:t>
            </a:r>
            <a:r>
              <a:rPr lang="mr-IN" sz="1200" dirty="0" err="1"/>
              <a:t>инитскрипт</a:t>
            </a:r>
            <a:r>
              <a:rPr lang="mr-IN" sz="1200" dirty="0"/>
              <a:t> </a:t>
            </a:r>
            <a:r>
              <a:rPr lang="en-US" sz="1200" dirty="0" smtClean="0"/>
              <a:t>(</a:t>
            </a:r>
            <a:r>
              <a:rPr lang="ru-RU" sz="1200" dirty="0" smtClean="0"/>
              <a:t>детали </a:t>
            </a:r>
            <a:r>
              <a:rPr lang="en-US" sz="1200" dirty="0"/>
              <a:t>/</a:t>
            </a:r>
            <a:r>
              <a:rPr lang="en-US" sz="1200" dirty="0" smtClean="0"/>
              <a:t>opt/soft/nix</a:t>
            </a:r>
            <a:r>
              <a:rPr lang="ru-RU" sz="1200" dirty="0" smtClean="0"/>
              <a:t>/</a:t>
            </a:r>
            <a:r>
              <a:rPr lang="en-US" sz="1200" dirty="0" err="1" smtClean="0"/>
              <a:t>tomcat.info</a:t>
            </a:r>
            <a:r>
              <a:rPr lang="ru-RU" sz="1200" dirty="0" smtClean="0"/>
              <a:t> - модуль </a:t>
            </a:r>
            <a:r>
              <a:rPr lang="en-US" sz="1200" dirty="0" smtClean="0"/>
              <a:t>template</a:t>
            </a:r>
            <a:r>
              <a:rPr lang="ru-RU" sz="1200" dirty="0" smtClean="0"/>
              <a:t>, и включить его - модуль </a:t>
            </a:r>
            <a:r>
              <a:rPr lang="en-US" sz="1200" dirty="0" smtClean="0"/>
              <a:t>service</a:t>
            </a:r>
            <a:r>
              <a:rPr lang="ru-RU" sz="1200" dirty="0" smtClean="0"/>
              <a:t>) </a:t>
            </a:r>
            <a:endParaRPr lang="mr-IN" sz="1200" dirty="0"/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mr-IN" sz="1200" dirty="0" err="1" smtClean="0"/>
              <a:t>Запустить</a:t>
            </a:r>
            <a:r>
              <a:rPr lang="en-US" sz="1200" dirty="0" smtClean="0"/>
              <a:t> (</a:t>
            </a:r>
            <a:r>
              <a:rPr lang="ru-RU" sz="1200" dirty="0" smtClean="0"/>
              <a:t>рекомендуется реализовать с помощью </a:t>
            </a:r>
            <a:r>
              <a:rPr lang="ru-RU" sz="1200" dirty="0" err="1" smtClean="0"/>
              <a:t>хэндлера</a:t>
            </a:r>
            <a:r>
              <a:rPr lang="ru-RU" sz="1200" dirty="0" smtClean="0"/>
              <a:t> и модуля </a:t>
            </a:r>
            <a:r>
              <a:rPr lang="en-US" sz="1200" dirty="0" smtClean="0"/>
              <a:t>service</a:t>
            </a:r>
            <a:r>
              <a:rPr lang="ru-RU" sz="1200" dirty="0" smtClean="0"/>
              <a:t>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mr-IN" sz="1200" dirty="0" err="1" smtClean="0"/>
              <a:t>Проверить</a:t>
            </a:r>
            <a:r>
              <a:rPr lang="mr-IN" sz="1200" dirty="0" smtClean="0"/>
              <a:t> </a:t>
            </a:r>
            <a:r>
              <a:rPr lang="mr-IN" sz="1200" dirty="0" err="1" smtClean="0"/>
              <a:t>работу</a:t>
            </a:r>
            <a:r>
              <a:rPr lang="ru-RU" sz="1200" dirty="0" smtClean="0"/>
              <a:t> </a:t>
            </a:r>
            <a:r>
              <a:rPr lang="en-US" sz="1200" dirty="0" smtClean="0"/>
              <a:t>Tomcat</a:t>
            </a:r>
            <a:r>
              <a:rPr lang="ru-RU" sz="1200" dirty="0" smtClean="0"/>
              <a:t> (модуль </a:t>
            </a:r>
            <a:r>
              <a:rPr lang="en-US" sz="1200" dirty="0" smtClean="0"/>
              <a:t>service </a:t>
            </a:r>
            <a:r>
              <a:rPr lang="ru-RU" sz="1200" dirty="0" smtClean="0"/>
              <a:t>и </a:t>
            </a:r>
            <a:r>
              <a:rPr lang="en-US" sz="1200" dirty="0" smtClean="0"/>
              <a:t>failed_when </a:t>
            </a:r>
            <a:r>
              <a:rPr lang="ru-RU" sz="1200" dirty="0" smtClean="0"/>
              <a:t>если не запущен)</a:t>
            </a:r>
            <a:endParaRPr lang="en-US" sz="1200" dirty="0" smtClean="0"/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ru-RU" sz="1200" dirty="0" smtClean="0"/>
              <a:t>Установить тестовое приложение в </a:t>
            </a:r>
            <a:r>
              <a:rPr lang="en-US" sz="1200" dirty="0" smtClean="0"/>
              <a:t>Tomcat (/opt/soft/nix/ansible-demo-</a:t>
            </a:r>
            <a:r>
              <a:rPr lang="en-US" sz="1200" dirty="0" err="1" smtClean="0"/>
              <a:t>app.war</a:t>
            </a:r>
            <a:r>
              <a:rPr lang="en-US" sz="1200" dirty="0" smtClean="0"/>
              <a:t> </a:t>
            </a:r>
            <a:r>
              <a:rPr lang="ru-RU" sz="1200" dirty="0" smtClean="0"/>
              <a:t>достаточно положить в папку </a:t>
            </a:r>
            <a:r>
              <a:rPr lang="en-US" sz="1200" dirty="0" err="1" smtClean="0"/>
              <a:t>webapps</a:t>
            </a:r>
            <a:r>
              <a:rPr lang="ru-RU" sz="1200" dirty="0" smtClean="0"/>
              <a:t>, где установлен </a:t>
            </a:r>
            <a:r>
              <a:rPr lang="ru-RU" sz="1200" dirty="0" err="1" smtClean="0"/>
              <a:t>томкат</a:t>
            </a:r>
            <a:r>
              <a:rPr lang="ru-RU" sz="1200" dirty="0" smtClean="0"/>
              <a:t> - модуль </a:t>
            </a:r>
            <a:r>
              <a:rPr lang="en-US" sz="1200" dirty="0" smtClean="0"/>
              <a:t>copy</a:t>
            </a:r>
            <a:r>
              <a:rPr lang="ru-RU" sz="1200" dirty="0" smtClean="0"/>
              <a:t>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ru-RU" sz="1200" dirty="0" smtClean="0"/>
              <a:t>Проверить его работоспособность так: </a:t>
            </a:r>
            <a:r>
              <a:rPr lang="en-US" sz="1200" dirty="0"/>
              <a:t>&lt;</a:t>
            </a:r>
            <a:r>
              <a:rPr lang="en-US" sz="1200" dirty="0" err="1" smtClean="0"/>
              <a:t>tomcat_url</a:t>
            </a:r>
            <a:r>
              <a:rPr lang="en-US" sz="1200" dirty="0" smtClean="0"/>
              <a:t>&gt;:&lt;port&gt;/ansible-demo-app</a:t>
            </a:r>
            <a:endParaRPr lang="en-US" sz="1200" dirty="0"/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8673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700" dirty="0">
                <a:solidFill>
                  <a:schemeClr val="accent1"/>
                </a:solidFill>
              </a:rPr>
              <a:t>Первое знакомство с </a:t>
            </a:r>
            <a:r>
              <a:rPr lang="en-US" sz="700" dirty="0">
                <a:solidFill>
                  <a:schemeClr val="accent1"/>
                </a:solidFill>
              </a:rPr>
              <a:t>Ansible</a:t>
            </a:r>
            <a:r>
              <a:rPr lang="ru" sz="900" dirty="0" smtClean="0">
                <a:solidFill>
                  <a:schemeClr val="accent2"/>
                </a:solidFill>
              </a:rPr>
              <a:t> </a:t>
            </a:r>
            <a:r>
              <a:rPr lang="ru" sz="700" dirty="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900" dirty="0">
                <a:solidFill>
                  <a:schemeClr val="accent2"/>
                </a:solidFill>
              </a:rPr>
              <a:t>Практика</a:t>
            </a:r>
            <a:endParaRPr lang="ru" sz="900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79619" y="2306781"/>
            <a:ext cx="283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smtClean="0">
                <a:solidFill>
                  <a:schemeClr val="accent1"/>
                </a:solidFill>
              </a:rPr>
              <a:t>Вопросы?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Ansible. </a:t>
            </a:r>
            <a:r>
              <a:rPr lang="ru-RU" dirty="0" smtClean="0"/>
              <a:t>Первое знакомство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6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mtClean="0">
                <a:latin typeface="Arial"/>
                <a:ea typeface="Arial"/>
                <a:cs typeface="Arial"/>
                <a:sym typeface="Arial"/>
              </a:rPr>
              <a:t>Ansible</a:t>
            </a:r>
            <a:endParaRPr lang="ru"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5" name="Shape 1720"/>
          <p:cNvSpPr/>
          <p:nvPr/>
        </p:nvSpPr>
        <p:spPr>
          <a:xfrm>
            <a:off x="1098344" y="2528275"/>
            <a:ext cx="7624758" cy="26157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С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помощью </a:t>
            </a:r>
            <a:r>
              <a:rPr lang="en-US" sz="1200" b="1" i="0" u="none" strike="noStrike" cap="none" dirty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Ansible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 можно решать различные задачи, например:</a:t>
            </a:r>
          </a:p>
          <a:p>
            <a:pPr marL="637199" marR="0" lvl="0" indent="-179999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Установка/удаление СПО;</a:t>
            </a:r>
          </a:p>
          <a:p>
            <a:pPr marL="637199" marR="0" lvl="0" indent="-179999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Конфигурирование СПО;</a:t>
            </a:r>
          </a:p>
          <a:p>
            <a:pPr marL="637199" marR="0" lvl="0" indent="-179999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Создание/удаление пользователей;</a:t>
            </a:r>
          </a:p>
          <a:p>
            <a:pPr marL="637199" marR="0" lvl="0" indent="-179999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Хранение пользовательских паролей/ключей в защищенном виде (Ansible Vault);</a:t>
            </a:r>
          </a:p>
          <a:p>
            <a:pPr marL="637199" marR="0" lvl="0" indent="-179999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Развертывание кода вашего ППО;</a:t>
            </a:r>
          </a:p>
          <a:p>
            <a:pPr marL="637199" marR="0" lvl="0" indent="-179999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Управление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системой создание/удаление контейнеров/виртуальных машин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0162" y="1008010"/>
            <a:ext cx="7001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1">
              <a:buClr>
                <a:schemeClr val="accent1"/>
              </a:buClr>
              <a:buSzPct val="25000"/>
            </a:pPr>
            <a:r>
              <a:rPr lang="en-US" sz="1200" b="1" dirty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Ansible</a:t>
            </a:r>
            <a:r>
              <a:rPr lang="en-US" sz="1200" dirty="0">
                <a:latin typeface="+mn-lt"/>
                <a:ea typeface="Calibri"/>
                <a:cs typeface="Calibri"/>
                <a:sym typeface="Calibri"/>
              </a:rPr>
              <a:t> —  программное решение с открытым кодом для удаленного управления конфигурациями</a:t>
            </a:r>
            <a:r>
              <a:rPr lang="en-US" sz="1200" dirty="0" smtClean="0"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latin typeface="+mn-lt"/>
                <a:ea typeface="Calibri"/>
                <a:cs typeface="Calibri"/>
                <a:sym typeface="Calibri"/>
              </a:rPr>
              <a:t>реализованное на языке Python. Ansible берет на себя всю работу по приведению удаленных серверов в необходимое состояние посредством ssh протокола, необходимо лишь описать, как достичь этого состояния с помощью сценариев  playbooks, выполненных в формате yaml.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81" y="920851"/>
            <a:ext cx="1117600" cy="13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Преимущества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6" name="Shape 1729"/>
          <p:cNvSpPr/>
          <p:nvPr/>
        </p:nvSpPr>
        <p:spPr>
          <a:xfrm>
            <a:off x="375207" y="1046315"/>
            <a:ext cx="8410203" cy="415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низкий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порог вхождения: обучиться работе с Ansible можно за очень короткие сроки;</a:t>
            </a: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на управляемые узлы не нужно устанавливать никакого дополнительного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ПО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(нет демонов)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все работает через SSH;</a:t>
            </a: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декларативный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язык yaml, на котором пишутся сценарии,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прост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и понятен даже без опыта программирования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;</a:t>
            </a:r>
            <a:endParaRPr lang="en-US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встроенная возможность безопасного хранения чувствительной информации (пароли, ключи и тд) — Ansible Vault;</a:t>
            </a: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подробная и весьма просто написанная официальная документация,  она регулярно обновляется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  <a:endParaRPr lang="ru-RU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ru-RU" sz="1200" dirty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идемпотентность — применение многократно одних и тех же действий не изменяет состояние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системы.</a:t>
            </a:r>
            <a:endParaRPr lang="en-US" sz="1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Ansible работает не только в режиме push, но и pull, как это делают большинство систем управления (Puppet, Chef);</a:t>
            </a: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имеется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возможность последовательного обновления состояния узлов (rolling update).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ru-RU" sz="1200" dirty="0"/>
              <a:t>сама структура инструмента позволяет выделять функциональность в виде отдельной сущности - </a:t>
            </a:r>
            <a:r>
              <a:rPr lang="ru-RU" sz="1200" dirty="0">
                <a:solidFill>
                  <a:schemeClr val="accent1"/>
                </a:solidFill>
              </a:rPr>
              <a:t>роли</a:t>
            </a:r>
            <a:r>
              <a:rPr lang="ru-RU" sz="1200" dirty="0"/>
              <a:t>, которые могут быть использованы разными командами в процессе поставки своего ПО. Следовательно у нас имеется возможность централизованно хранить эти роли и обеспечить их использование разными командами на разных </a:t>
            </a:r>
            <a:r>
              <a:rPr lang="ru-RU" sz="1200" dirty="0" smtClean="0"/>
              <a:t>проектах.</a:t>
            </a:r>
            <a:endParaRPr lang="en-US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0635" y="858055"/>
            <a:ext cx="857292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Module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 (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Модуль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)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 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исполняемая единица инструмента, которую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Ansible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отправляет на управляемые машины для выполнения задач (может быть написан на разных языках).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Task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(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Задача)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по сути вызов какого либо модуля с заданными параметрами.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>
                <a:solidFill>
                  <a:schemeClr val="dk1"/>
                </a:solidFill>
                <a:ea typeface="Calibri"/>
                <a:cs typeface="Calibri"/>
              </a:rPr>
              <a:t>Play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 (</a:t>
            </a:r>
            <a:r>
              <a:rPr lang="ru-RU" sz="1100" dirty="0" err="1">
                <a:solidFill>
                  <a:schemeClr val="dk1"/>
                </a:solidFill>
                <a:ea typeface="Calibri"/>
                <a:cs typeface="Calibri"/>
              </a:rPr>
              <a:t>Плэй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) </a:t>
            </a:r>
            <a:r>
              <a:rPr lang="mr-IN" sz="1100" dirty="0">
                <a:solidFill>
                  <a:schemeClr val="dk1"/>
                </a:solidFill>
                <a:ea typeface="Calibri"/>
                <a:cs typeface="Calibri"/>
              </a:rPr>
              <a:t>–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 это </a:t>
            </a:r>
            <a:r>
              <a:rPr lang="ru-RU" sz="1100" dirty="0" err="1">
                <a:solidFill>
                  <a:schemeClr val="dk1"/>
                </a:solidFill>
                <a:ea typeface="Calibri"/>
                <a:cs typeface="Calibri"/>
              </a:rPr>
              <a:t>маппинг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 хоста/группы хостов на какие либо задачи (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</a:rPr>
              <a:t>tasks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)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 с определенными параметрами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.</a:t>
            </a:r>
            <a:endParaRPr lang="ru-RU" sz="1100" dirty="0" smtClean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Playbook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(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Плейбук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) - </a:t>
            </a:r>
            <a:r>
              <a:rPr lang="ru-RU" sz="1100" dirty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набор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инструкций (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Plays)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.</a:t>
            </a:r>
            <a:endParaRPr lang="en-US" sz="1100" dirty="0" smtClean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Fact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 (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Факт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) 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</a:rPr>
              <a:t>– 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метаданные об удаленных хостах в виде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переменных.</a:t>
            </a:r>
            <a:endParaRPr lang="ru-RU" sz="1100" dirty="0">
              <a:solidFill>
                <a:schemeClr val="dk1"/>
              </a:solidFill>
              <a:ea typeface="Calibri"/>
              <a:cs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Inventory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(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Файл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инвентаризации) </a:t>
            </a:r>
            <a:r>
              <a:rPr lang="mr-IN" sz="1100" dirty="0" smtClean="0">
                <a:solidFill>
                  <a:schemeClr val="dk1"/>
                </a:solidFill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 файл описания хостов и групп хостов, управляемых данным сервером.</a:t>
            </a:r>
            <a:endParaRPr lang="en-US" sz="1100" dirty="0" smtClean="0">
              <a:solidFill>
                <a:schemeClr val="dk1"/>
              </a:solidFill>
              <a:ea typeface="Calibri"/>
              <a:cs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Variables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 (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Переменные) </a:t>
            </a:r>
            <a:r>
              <a:rPr lang="mr-IN" sz="1100" dirty="0" smtClean="0">
                <a:solidFill>
                  <a:schemeClr val="dk1"/>
                </a:solidFill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 файлы</a:t>
            </a:r>
            <a:r>
              <a:rPr lang="en-US" sz="1100" b="1" dirty="0" smtClean="0">
                <a:solidFill>
                  <a:schemeClr val="accent2"/>
                </a:solidFill>
                <a:ea typeface="Calibri"/>
                <a:cs typeface="Calibri"/>
              </a:rPr>
              <a:t>*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 содержащие необходимые параметры запуска управляющих элементов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Ansible. </a:t>
            </a:r>
            <a:endParaRPr lang="ru-RU" sz="1100" dirty="0" smtClean="0">
              <a:solidFill>
                <a:schemeClr val="dk1"/>
              </a:solidFill>
              <a:ea typeface="Calibri"/>
              <a:cs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Templates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(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Шаблоны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)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заранее подготовленный файл (предпочтительно в формате 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</a:rPr>
              <a:t>Jinja2)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, который транспортируется на управляемые машины (например готовый конфигурационный файл приложения).</a:t>
            </a:r>
            <a:endParaRPr lang="ru-RU" sz="1100" dirty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Handler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(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Обработчики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)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это та же задача, но с одним отличием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она запускается только если в задаче есть директива </a:t>
            </a:r>
            <a:r>
              <a:rPr lang="en-US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notify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, которая сигнализирует, что задача что либо поменяла и нам нужно запустить какое либо действие (яркий пример </a:t>
            </a:r>
            <a:r>
              <a:rPr lang="mr-IN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–</a:t>
            </a:r>
            <a:r>
              <a:rPr lang="ru-RU" sz="11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 изменение конфигурационного файла и необходимость перезагрузить приложение/сервис).</a:t>
            </a:r>
            <a:endParaRPr lang="en-US" sz="1100" dirty="0" smtClean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  <a:buSzPct val="100000"/>
              <a:buFont typeface="Calibri"/>
              <a:buChar char="•"/>
            </a:pPr>
            <a:r>
              <a:rPr lang="en-US" sz="1100" b="1" dirty="0" smtClean="0">
                <a:solidFill>
                  <a:schemeClr val="dk1"/>
                </a:solidFill>
                <a:ea typeface="Calibri"/>
                <a:cs typeface="Calibri"/>
              </a:rPr>
              <a:t>Role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</a:rPr>
              <a:t>(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Роль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</a:rPr>
              <a:t>)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mr-IN" sz="1100" dirty="0">
                <a:solidFill>
                  <a:schemeClr val="dk1"/>
                </a:solidFill>
                <a:ea typeface="Calibri"/>
                <a:cs typeface="Calibri"/>
              </a:rPr>
              <a:t>–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</a:rPr>
              <a:t> элемент организации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</a:rPr>
              <a:t>. 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С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овокупность последовательности 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задач 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и </a:t>
            </a:r>
            <a:r>
              <a:rPr lang="en-US" sz="11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всех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связанных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с </a:t>
            </a:r>
            <a:r>
              <a:rPr lang="en-US" sz="11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этими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задачами </a:t>
            </a:r>
            <a:r>
              <a:rPr lang="en-US" sz="110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данных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(переменных)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и вспомогательных элементов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(шаблоны, </a:t>
            </a:r>
            <a:r>
              <a:rPr lang="ru-RU" sz="11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темплэйты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и </a:t>
            </a:r>
            <a:r>
              <a:rPr lang="ru-RU" sz="11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тд</a:t>
            </a:r>
            <a:r>
              <a:rPr lang="ru-RU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в </a:t>
            </a:r>
            <a:r>
              <a:rPr lang="en-US" sz="11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одном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месте</a:t>
            </a:r>
            <a:r>
              <a:rPr lang="en-US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для выполнения одной функциональной </a:t>
            </a:r>
            <a:r>
              <a:rPr lang="en-US" sz="1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задачи</a:t>
            </a:r>
            <a:r>
              <a:rPr lang="ru-RU" sz="1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ru-RU" sz="11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Глоссарий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Состав инструмента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1321" y="2044666"/>
            <a:ext cx="771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/usr/bin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grep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200" b="1" dirty="0" smtClean="0">
                <a:latin typeface="+mn-lt"/>
              </a:rPr>
              <a:t>ansible</a:t>
            </a:r>
            <a:r>
              <a:rPr lang="ru-RU" sz="1200" dirty="0" smtClean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– запуск </a:t>
            </a:r>
            <a:r>
              <a:rPr lang="ru-RU" sz="1200" dirty="0" smtClean="0">
                <a:latin typeface="+mn-lt"/>
              </a:rPr>
              <a:t>отдельных команд и </a:t>
            </a:r>
            <a:r>
              <a:rPr lang="ru-RU" sz="1200" dirty="0">
                <a:latin typeface="+mn-lt"/>
              </a:rPr>
              <a:t>модулей 	 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a</a:t>
            </a:r>
            <a:r>
              <a:rPr lang="en-US" sz="1200" b="1" dirty="0" smtClean="0">
                <a:latin typeface="+mn-lt"/>
              </a:rPr>
              <a:t>nsible-console</a:t>
            </a:r>
            <a:r>
              <a:rPr lang="ru-RU" sz="1200" dirty="0" smtClean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– запуск команд и модулей в интерактивном режиме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ansible</a:t>
            </a:r>
            <a:r>
              <a:rPr lang="ru-RU" sz="1200" b="1" dirty="0">
                <a:latin typeface="+mn-lt"/>
              </a:rPr>
              <a:t>-</a:t>
            </a:r>
            <a:r>
              <a:rPr lang="en-US" sz="1200" b="1" dirty="0">
                <a:latin typeface="+mn-lt"/>
              </a:rPr>
              <a:t>doc</a:t>
            </a:r>
            <a:r>
              <a:rPr lang="ru-RU" sz="1200" b="1" dirty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– документация по модулям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ansible</a:t>
            </a:r>
            <a:r>
              <a:rPr lang="ru-RU" sz="1200" b="1" dirty="0">
                <a:latin typeface="+mn-lt"/>
              </a:rPr>
              <a:t>-</a:t>
            </a:r>
            <a:r>
              <a:rPr lang="en-US" sz="1200" b="1" dirty="0">
                <a:latin typeface="+mn-lt"/>
              </a:rPr>
              <a:t>galaxy</a:t>
            </a:r>
            <a:r>
              <a:rPr lang="ru-RU" sz="1200" b="1" dirty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– инструмент для управления </a:t>
            </a:r>
            <a:r>
              <a:rPr lang="ru-RU" sz="1200" dirty="0" smtClean="0">
                <a:latin typeface="+mn-lt"/>
              </a:rPr>
              <a:t>ролями</a:t>
            </a:r>
            <a:endParaRPr lang="ru-RU" sz="12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ansible</a:t>
            </a:r>
            <a:r>
              <a:rPr lang="ru-RU" sz="1200" b="1" dirty="0">
                <a:latin typeface="+mn-lt"/>
              </a:rPr>
              <a:t>-</a:t>
            </a:r>
            <a:r>
              <a:rPr lang="en-US" sz="1200" b="1" dirty="0">
                <a:latin typeface="+mn-lt"/>
              </a:rPr>
              <a:t>playbook</a:t>
            </a:r>
            <a:r>
              <a:rPr lang="ru-RU" sz="1200" b="1" dirty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– запуск плейбуков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ansible</a:t>
            </a:r>
            <a:r>
              <a:rPr lang="ru-RU" sz="1200" b="1" dirty="0">
                <a:latin typeface="+mn-lt"/>
              </a:rPr>
              <a:t>-</a:t>
            </a:r>
            <a:r>
              <a:rPr lang="en-US" sz="1200" b="1" dirty="0">
                <a:latin typeface="+mn-lt"/>
              </a:rPr>
              <a:t>pull</a:t>
            </a:r>
            <a:r>
              <a:rPr lang="ru-RU" sz="1200" b="1" dirty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– позволяет забирать конфигурации и плейбуки из </a:t>
            </a:r>
            <a:r>
              <a:rPr lang="en-US" sz="1200" dirty="0" smtClean="0">
                <a:latin typeface="+mn-lt"/>
              </a:rPr>
              <a:t>GIT </a:t>
            </a:r>
            <a:r>
              <a:rPr lang="ru-RU" sz="1200" dirty="0" smtClean="0">
                <a:latin typeface="+mn-lt"/>
              </a:rPr>
              <a:t>и </a:t>
            </a:r>
            <a:r>
              <a:rPr lang="ru-RU" sz="1200" dirty="0">
                <a:latin typeface="+mn-lt"/>
              </a:rPr>
              <a:t>затем выполнять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+mn-lt"/>
              </a:rPr>
              <a:t>ansible</a:t>
            </a:r>
            <a:r>
              <a:rPr lang="ru-RU" sz="1200" b="1" dirty="0">
                <a:latin typeface="+mn-lt"/>
              </a:rPr>
              <a:t>-</a:t>
            </a:r>
            <a:r>
              <a:rPr lang="en-US" sz="1200" b="1" dirty="0">
                <a:latin typeface="+mn-lt"/>
              </a:rPr>
              <a:t>vault</a:t>
            </a:r>
            <a:r>
              <a:rPr lang="ru-RU" sz="1200" b="1" dirty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– инструмент для шифрования плейбуков и паролей</a:t>
            </a:r>
          </a:p>
          <a:p>
            <a:endParaRPr lang="ru-RU" sz="1400" dirty="0"/>
          </a:p>
        </p:txBody>
      </p:sp>
      <p:sp>
        <p:nvSpPr>
          <p:cNvPr id="10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3" y="1033921"/>
            <a:ext cx="72587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1">
              <a:buClr>
                <a:schemeClr val="accent1"/>
              </a:buClr>
              <a:buSzPct val="25000"/>
            </a:pPr>
            <a:r>
              <a:rPr lang="en-US" b="1" dirty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Ansible</a:t>
            </a:r>
            <a:r>
              <a:rPr lang="en-US" sz="1200" dirty="0">
                <a:latin typeface="+mn-lt"/>
                <a:ea typeface="Calibri"/>
                <a:cs typeface="Calibri"/>
                <a:sym typeface="Calibri"/>
              </a:rPr>
              <a:t> —  </a:t>
            </a:r>
            <a:r>
              <a:rPr lang="ru-RU" sz="1200" dirty="0" smtClean="0">
                <a:latin typeface="+mn-lt"/>
                <a:ea typeface="Calibri"/>
                <a:cs typeface="Calibri"/>
                <a:sym typeface="Calibri"/>
              </a:rPr>
              <a:t>это </a:t>
            </a:r>
            <a:r>
              <a:rPr lang="ru-RU" sz="12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не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ru-RU" sz="1200" dirty="0" smtClean="0">
                <a:latin typeface="+mn-lt"/>
                <a:ea typeface="Calibri"/>
                <a:cs typeface="Calibri"/>
                <a:sym typeface="Calibri"/>
              </a:rPr>
              <a:t>какое-то сложное приложение, </a:t>
            </a:r>
            <a:r>
              <a:rPr lang="ru-RU" sz="1200" b="1" dirty="0" smtClean="0">
                <a:latin typeface="+mn-lt"/>
                <a:ea typeface="Calibri"/>
                <a:cs typeface="Calibri"/>
                <a:sym typeface="Calibri"/>
              </a:rPr>
              <a:t>нет</a:t>
            </a:r>
            <a:r>
              <a:rPr lang="ru-RU" sz="1200" dirty="0" smtClean="0">
                <a:latin typeface="+mn-lt"/>
                <a:ea typeface="Calibri"/>
                <a:cs typeface="Calibri"/>
                <a:sym typeface="Calibri"/>
              </a:rPr>
              <a:t> никаких баз данных и дополнительной инфраструктуры. Это просто набор бинарников</a:t>
            </a:r>
            <a:r>
              <a:rPr lang="en-US" sz="1200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ru-RU" sz="1200" dirty="0" smtClean="0">
                <a:latin typeface="+mn-lt"/>
                <a:ea typeface="Calibri"/>
                <a:cs typeface="Calibri"/>
                <a:sym typeface="Calibri"/>
              </a:rPr>
              <a:t>и библиотек (модулей) с определенными конфигурационными файлами, которые работают с заранее подготовленной структурой задач.</a:t>
            </a:r>
            <a:endParaRPr lang="en-US" sz="1200" dirty="0"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8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SzPct val="25000"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Конфигурации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Ansible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984" y="1026585"/>
            <a:ext cx="76804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+mn-lt"/>
              </a:rPr>
              <a:t>Конфигурационный файл по умолчанию:                        </a:t>
            </a:r>
            <a:r>
              <a:rPr lang="ru-RU" sz="1200" dirty="0"/>
              <a:t> </a:t>
            </a:r>
            <a:r>
              <a:rPr lang="ru-RU" sz="1200" dirty="0" smtClean="0"/>
              <a:t>         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+mn-lt"/>
              </a:rPr>
              <a:t>Inventory</a:t>
            </a:r>
            <a:r>
              <a:rPr lang="ru-RU" sz="1200" dirty="0" smtClean="0">
                <a:latin typeface="+mn-lt"/>
              </a:rPr>
              <a:t> </a:t>
            </a:r>
            <a:r>
              <a:rPr lang="ru-RU" sz="1200" dirty="0"/>
              <a:t>файл</a:t>
            </a:r>
            <a:r>
              <a:rPr lang="ru-RU" sz="1200" dirty="0" smtClean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по умолчанию:  </a:t>
            </a:r>
            <a:r>
              <a:rPr lang="ru-RU" sz="1200" dirty="0" smtClean="0">
                <a:latin typeface="+mn-lt"/>
              </a:rPr>
              <a:t>                                                 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/etc/ansible/</a:t>
            </a:r>
            <a:r>
              <a:rPr lang="ru-RU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hosts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000" dirty="0" smtClean="0"/>
          </a:p>
          <a:p>
            <a:r>
              <a:rPr lang="ru-RU" sz="1000" dirty="0" smtClean="0"/>
              <a:t>Инвентори файл перенастраивается в конфиге либо его можно явно указывать при вызове</a:t>
            </a:r>
            <a:r>
              <a:rPr lang="ru-RU" sz="1200" dirty="0" smtClean="0"/>
              <a:t>: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 -i my/inventory/hosts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 &lt;command&gt;</a:t>
            </a:r>
          </a:p>
          <a:p>
            <a:endParaRPr lang="ru-RU" sz="1200" dirty="0">
              <a:latin typeface="+mn-lt"/>
            </a:endParaRPr>
          </a:p>
        </p:txBody>
      </p:sp>
      <p:sp>
        <p:nvSpPr>
          <p:cNvPr id="7" name="Прямоугольник 2"/>
          <p:cNvSpPr/>
          <p:nvPr/>
        </p:nvSpPr>
        <p:spPr>
          <a:xfrm>
            <a:off x="758984" y="2374812"/>
            <a:ext cx="418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latin typeface="+mn-lt"/>
                <a:cs typeface="Courier New" panose="02070309020205020404" pitchFamily="49" charset="0"/>
              </a:rPr>
              <a:t>Порядок </a:t>
            </a: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выполнения конфигурационных файлов 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+mn-lt"/>
                <a:cs typeface="Courier New" panose="02070309020205020404" pitchFamily="49" charset="0"/>
              </a:rPr>
              <a:t>$</a:t>
            </a:r>
            <a:r>
              <a:rPr lang="en-US" sz="1200" dirty="0" smtClean="0">
                <a:latin typeface="+mn-lt"/>
                <a:cs typeface="Courier New" panose="02070309020205020404" pitchFamily="49" charset="0"/>
              </a:rPr>
              <a:t>ANSIBLE_CONFIG</a:t>
            </a: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 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+mn-lt"/>
                <a:cs typeface="Courier New" panose="02070309020205020404" pitchFamily="49" charset="0"/>
              </a:rPr>
              <a:t>./</a:t>
            </a:r>
            <a:r>
              <a:rPr lang="en-US" sz="1200" dirty="0" smtClean="0">
                <a:latin typeface="+mn-lt"/>
                <a:cs typeface="Courier New" panose="02070309020205020404" pitchFamily="49" charset="0"/>
              </a:rPr>
              <a:t>ansible.cfg</a:t>
            </a:r>
            <a:endParaRPr lang="ru-RU" sz="1200" dirty="0" smtClean="0"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+mn-lt"/>
                <a:cs typeface="Courier New" panose="02070309020205020404" pitchFamily="49" charset="0"/>
              </a:rPr>
              <a:t>~/.ansible.cfg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latin typeface="+mn-lt"/>
                <a:cs typeface="Courier New" panose="02070309020205020404" pitchFamily="49" charset="0"/>
              </a:rPr>
              <a:t>/etc/ansible/ansible.cfg</a:t>
            </a:r>
            <a:endParaRPr lang="ru-RU" sz="1200" dirty="0">
              <a:solidFill>
                <a:srgbClr val="3C3C3C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1039" y="4361949"/>
            <a:ext cx="6423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/>
              <a:t>Полное описание всех возможных конфигураций можно найти на официальном сайте:</a:t>
            </a:r>
          </a:p>
          <a:p>
            <a:pPr algn="ctr"/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docs.ansible.com/ansible/intro_configuration.html</a:t>
            </a:r>
            <a:r>
              <a:rPr lang="ru-RU" sz="1200" dirty="0" smtClean="0"/>
              <a:t> </a:t>
            </a:r>
            <a:endParaRPr lang="en-US" sz="1200" dirty="0"/>
          </a:p>
        </p:txBody>
      </p:sp>
      <p:sp>
        <p:nvSpPr>
          <p:cNvPr id="14" name="Shape 1629"/>
          <p:cNvSpPr/>
          <p:nvPr/>
        </p:nvSpPr>
        <p:spPr>
          <a:xfrm>
            <a:off x="5441576" y="2502036"/>
            <a:ext cx="3146612" cy="1454833"/>
          </a:xfrm>
          <a:prstGeom prst="roundRect">
            <a:avLst>
              <a:gd name="adj" fmla="val 16667"/>
            </a:avLst>
          </a:prstGeom>
          <a:solidFill>
            <a:srgbClr val="FF0000">
              <a:alpha val="100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Прямоугольник 2"/>
          <p:cNvSpPr/>
          <p:nvPr/>
        </p:nvSpPr>
        <p:spPr>
          <a:xfrm>
            <a:off x="5764480" y="2928810"/>
            <a:ext cx="2823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         Конфигурации </a:t>
            </a:r>
            <a:r>
              <a:rPr lang="ru-RU" sz="1200" b="1" dirty="0" smtClean="0">
                <a:latin typeface="+mn-lt"/>
                <a:cs typeface="Courier New" panose="02070309020205020404" pitchFamily="49" charset="0"/>
              </a:rPr>
              <a:t>НЕ</a:t>
            </a: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 сливаются, </a:t>
            </a:r>
            <a:r>
              <a:rPr lang="en-US" sz="1200" dirty="0" smtClean="0">
                <a:latin typeface="+mn-lt"/>
                <a:cs typeface="Courier New" panose="02070309020205020404" pitchFamily="49" charset="0"/>
              </a:rPr>
              <a:t>Ansible </a:t>
            </a:r>
            <a:r>
              <a:rPr lang="ru-RU" sz="1200" dirty="0" smtClean="0">
                <a:latin typeface="+mn-lt"/>
                <a:cs typeface="Courier New" panose="02070309020205020404" pitchFamily="49" charset="0"/>
              </a:rPr>
              <a:t>начнет использовать первый найденный источник!</a:t>
            </a:r>
            <a:endParaRPr lang="en-US" sz="1200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65" y="2615290"/>
            <a:ext cx="517075" cy="516860"/>
          </a:xfrm>
          <a:prstGeom prst="rect">
            <a:avLst/>
          </a:prstGeom>
        </p:spPr>
      </p:pic>
      <p:sp>
        <p:nvSpPr>
          <p:cNvPr id="20" name="Прямоугольник 2"/>
          <p:cNvSpPr/>
          <p:nvPr/>
        </p:nvSpPr>
        <p:spPr>
          <a:xfrm>
            <a:off x="6210029" y="2553654"/>
            <a:ext cx="1809145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latin typeface="+mn-lt"/>
                <a:cs typeface="Courier New" panose="02070309020205020404" pitchFamily="49" charset="0"/>
              </a:rPr>
              <a:t>Важно!</a:t>
            </a:r>
            <a:endParaRPr lang="en-US" sz="16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7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Ansible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 и параллельные потоки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6" name="Shape 1729"/>
          <p:cNvSpPr/>
          <p:nvPr/>
        </p:nvSpPr>
        <p:spPr>
          <a:xfrm>
            <a:off x="488351" y="1013626"/>
            <a:ext cx="7552992" cy="1232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Одна из важнейших особенностей инструмента </a:t>
            </a:r>
            <a:r>
              <a:rPr lang="en-US" sz="1200" b="1" i="0" u="none" strike="noStrike" cap="none" dirty="0" smtClean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Ansible</a:t>
            </a:r>
            <a:r>
              <a:rPr lang="en-US" sz="1200" b="0" i="0" u="none" strike="noStrike" cap="none" dirty="0" smtClean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dirty="0" smtClean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это работа в несколько потоков в параллель.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То есть у нас есть возможность накатывать изменения конфигураций и приложений сразу на все управляемые сервера, сокращая время приведения </a:t>
            </a:r>
            <a:r>
              <a:rPr lang="ru-RU" sz="12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всех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серверов в необходимое состояние до времени приведения в целевое состояние </a:t>
            </a:r>
            <a:r>
              <a:rPr lang="ru-RU" sz="12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одного единственного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сервера.</a:t>
            </a:r>
            <a:endParaRPr lang="en-US" sz="1200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</a:pPr>
            <a:r>
              <a:rPr lang="en-U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Настройка по умолчанию весьма консервативная </a:t>
            </a:r>
            <a:r>
              <a:rPr lang="mr-IN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–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всего </a:t>
            </a:r>
            <a:r>
              <a:rPr lang="ru-RU" sz="12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5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потоков, но мы легко можем переопределить эту настройку в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 </a:t>
            </a:r>
            <a:endParaRPr lang="ru-RU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7" name="Shape 1629"/>
          <p:cNvSpPr/>
          <p:nvPr/>
        </p:nvSpPr>
        <p:spPr>
          <a:xfrm>
            <a:off x="5199528" y="2651538"/>
            <a:ext cx="3646759" cy="2243191"/>
          </a:xfrm>
          <a:prstGeom prst="roundRect">
            <a:avLst>
              <a:gd name="adj" fmla="val 16667"/>
            </a:avLst>
          </a:prstGeom>
          <a:solidFill>
            <a:srgbClr val="FF0000">
              <a:alpha val="100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9868" y="2374539"/>
            <a:ext cx="70910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forks = 77       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000" dirty="0" smtClean="0"/>
              <a:t>- </a:t>
            </a:r>
            <a:r>
              <a:rPr lang="ru-RU" sz="1000" dirty="0"/>
              <a:t>такая настройка </a:t>
            </a:r>
            <a:r>
              <a:rPr lang="ru-RU" sz="1000" dirty="0" smtClean="0"/>
              <a:t>заставит </a:t>
            </a:r>
            <a:r>
              <a:rPr lang="en-US" sz="1000" dirty="0" smtClean="0"/>
              <a:t>Ansible </a:t>
            </a:r>
            <a:r>
              <a:rPr lang="ru-RU" sz="1000" dirty="0" smtClean="0"/>
              <a:t>работать в </a:t>
            </a:r>
            <a:r>
              <a:rPr lang="en-US" sz="1000" dirty="0" smtClean="0"/>
              <a:t>77 </a:t>
            </a:r>
            <a:r>
              <a:rPr lang="ru-RU" sz="1000" dirty="0" smtClean="0"/>
              <a:t>потоков</a:t>
            </a:r>
            <a:endParaRPr lang="en-US" sz="1000" dirty="0"/>
          </a:p>
        </p:txBody>
      </p:sp>
      <p:sp>
        <p:nvSpPr>
          <p:cNvPr id="8" name="Shape 1729"/>
          <p:cNvSpPr/>
          <p:nvPr/>
        </p:nvSpPr>
        <p:spPr>
          <a:xfrm>
            <a:off x="488351" y="2780214"/>
            <a:ext cx="4711178" cy="2114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Кроме того, как упоминалось ранее, эту настройку можно указать в любом другом конфигурационном файле выше уровнем, вплоть до определить переменной окружения: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ANSIBLE_FORKS=77</a:t>
            </a:r>
            <a:endParaRPr lang="ru-RU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Можно даже </a:t>
            </a:r>
            <a:r>
              <a:rPr lang="ru-RU" sz="1200" dirty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указать при запуске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</a:rPr>
              <a:t>самого плэйбука или модуля: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</a:pPr>
            <a:r>
              <a:rPr lang="ru-RU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ansible-playbook -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77 &lt;command&gt;</a:t>
            </a:r>
          </a:p>
          <a:p>
            <a:pPr marL="180000" indent="-180000">
              <a:spcBef>
                <a:spcPts val="1200"/>
              </a:spcBef>
              <a:buClr>
                <a:schemeClr val="accent2"/>
              </a:buClr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$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ansible </a:t>
            </a:r>
            <a:r>
              <a:rPr lang="mr-IN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-forks=77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&lt;command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ru-RU" sz="1200" dirty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 lang="ru-RU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56" y="2720780"/>
            <a:ext cx="517075" cy="516860"/>
          </a:xfrm>
          <a:prstGeom prst="rect">
            <a:avLst/>
          </a:prstGeom>
        </p:spPr>
      </p:pic>
      <p:sp>
        <p:nvSpPr>
          <p:cNvPr id="11" name="Прямоугольник 2"/>
          <p:cNvSpPr/>
          <p:nvPr/>
        </p:nvSpPr>
        <p:spPr>
          <a:xfrm>
            <a:off x="5844940" y="2608185"/>
            <a:ext cx="180914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latin typeface="+mn-lt"/>
                <a:cs typeface="Courier New" panose="02070309020205020404" pitchFamily="49" charset="0"/>
              </a:rPr>
              <a:t>Немного цифр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12" name="Прямоугольник 2"/>
          <p:cNvSpPr/>
          <p:nvPr/>
        </p:nvSpPr>
        <p:spPr>
          <a:xfrm>
            <a:off x="5627081" y="2877864"/>
            <a:ext cx="335261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 smtClean="0">
                <a:latin typeface="+mn-lt"/>
                <a:cs typeface="Courier New" panose="02070309020205020404" pitchFamily="49" charset="0"/>
              </a:rPr>
              <a:t>   Больше потоков </a:t>
            </a:r>
            <a:r>
              <a:rPr lang="mr-IN" sz="1100" dirty="0" smtClean="0">
                <a:latin typeface="+mn-lt"/>
                <a:cs typeface="Courier New" panose="02070309020205020404" pitchFamily="49" charset="0"/>
              </a:rPr>
              <a:t>–</a:t>
            </a:r>
            <a:r>
              <a:rPr lang="ru-RU" sz="1100" dirty="0" smtClean="0">
                <a:latin typeface="+mn-lt"/>
                <a:cs typeface="Courier New" panose="02070309020205020404" pitchFamily="49" charset="0"/>
              </a:rPr>
              <a:t> больше необходимо </a:t>
            </a:r>
            <a:r>
              <a:rPr lang="en-US" sz="1100" dirty="0" smtClean="0">
                <a:latin typeface="+mn-lt"/>
                <a:cs typeface="Courier New" panose="02070309020205020404" pitchFamily="49" charset="0"/>
              </a:rPr>
              <a:t>RAM</a:t>
            </a:r>
          </a:p>
          <a:p>
            <a:pPr lvl="1"/>
            <a:endParaRPr lang="ru-RU" sz="1000" dirty="0" smtClean="0">
              <a:latin typeface="+mn-lt"/>
              <a:cs typeface="Courier New" panose="02070309020205020404" pitchFamily="49" charset="0"/>
            </a:endParaRPr>
          </a:p>
          <a:p>
            <a:endParaRPr lang="ru-RU" sz="1100" dirty="0" smtClean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37955" y="3130219"/>
            <a:ext cx="26040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000" dirty="0">
                <a:cs typeface="Courier New" panose="02070309020205020404" pitchFamily="49" charset="0"/>
              </a:rPr>
              <a:t>1</a:t>
            </a:r>
            <a:r>
              <a:rPr lang="en-US" sz="1000" dirty="0" smtClean="0">
                <a:cs typeface="Courier New" panose="02070309020205020404" pitchFamily="49" charset="0"/>
              </a:rPr>
              <a:t>00 </a:t>
            </a:r>
            <a:r>
              <a:rPr lang="ru-RU" sz="1000" dirty="0">
                <a:cs typeface="Courier New" panose="02070309020205020404" pitchFamily="49" charset="0"/>
              </a:rPr>
              <a:t>потоков:</a:t>
            </a:r>
          </a:p>
          <a:p>
            <a:pPr lvl="1"/>
            <a:r>
              <a:rPr lang="en-US" sz="1000" dirty="0">
                <a:cs typeface="Courier New" panose="02070309020205020404" pitchFamily="49" charset="0"/>
              </a:rPr>
              <a:t>~ 6Gb </a:t>
            </a:r>
            <a:r>
              <a:rPr lang="ru-RU" sz="1000" dirty="0">
                <a:cs typeface="Courier New" panose="02070309020205020404" pitchFamily="49" charset="0"/>
              </a:rPr>
              <a:t>с </a:t>
            </a:r>
            <a:r>
              <a:rPr lang="en-US" sz="1000" dirty="0">
                <a:cs typeface="Courier New" panose="02070309020205020404" pitchFamily="49" charset="0"/>
              </a:rPr>
              <a:t>ControlPersist SSH </a:t>
            </a:r>
            <a:r>
              <a:rPr lang="ru-RU" sz="1000" dirty="0">
                <a:cs typeface="Courier New" panose="02070309020205020404" pitchFamily="49" charset="0"/>
              </a:rPr>
              <a:t>настройкой</a:t>
            </a:r>
          </a:p>
          <a:p>
            <a:pPr lvl="1"/>
            <a:r>
              <a:rPr lang="en-US" sz="1000" dirty="0">
                <a:cs typeface="Courier New" panose="02070309020205020404" pitchFamily="49" charset="0"/>
              </a:rPr>
              <a:t>~ </a:t>
            </a:r>
            <a:r>
              <a:rPr lang="ru-RU" sz="1000" dirty="0">
                <a:cs typeface="Courier New" panose="02070309020205020404" pitchFamily="49" charset="0"/>
              </a:rPr>
              <a:t>4,5</a:t>
            </a:r>
            <a:r>
              <a:rPr lang="en-US" sz="1000" dirty="0">
                <a:cs typeface="Courier New" panose="02070309020205020404" pitchFamily="49" charset="0"/>
              </a:rPr>
              <a:t>Gb </a:t>
            </a:r>
            <a:r>
              <a:rPr lang="ru-RU" sz="1000" dirty="0">
                <a:cs typeface="Courier New" panose="02070309020205020404" pitchFamily="49" charset="0"/>
              </a:rPr>
              <a:t>без </a:t>
            </a:r>
            <a:r>
              <a:rPr lang="en-US" sz="1000" dirty="0">
                <a:cs typeface="Courier New" panose="02070309020205020404" pitchFamily="49" charset="0"/>
              </a:rPr>
              <a:t>ControlPersist</a:t>
            </a:r>
            <a:endParaRPr lang="ru-RU" sz="1000" dirty="0">
              <a:cs typeface="Courier New" panose="02070309020205020404" pitchFamily="49" charset="0"/>
            </a:endParaRPr>
          </a:p>
          <a:p>
            <a:pPr lvl="1"/>
            <a:endParaRPr lang="ru-RU" sz="1000" dirty="0">
              <a:cs typeface="Courier New" panose="02070309020205020404" pitchFamily="49" charset="0"/>
            </a:endParaRPr>
          </a:p>
          <a:p>
            <a:pPr lvl="1"/>
            <a:r>
              <a:rPr lang="en-US" sz="1000" dirty="0" smtClean="0">
                <a:cs typeface="Courier New" panose="02070309020205020404" pitchFamily="49" charset="0"/>
              </a:rPr>
              <a:t>5</a:t>
            </a:r>
            <a:r>
              <a:rPr lang="ru-RU" sz="1000" dirty="0" smtClean="0">
                <a:cs typeface="Courier New" panose="02070309020205020404" pitchFamily="49" charset="0"/>
              </a:rPr>
              <a:t>00 </a:t>
            </a:r>
            <a:r>
              <a:rPr lang="ru-RU" sz="1000" dirty="0">
                <a:cs typeface="Courier New" panose="02070309020205020404" pitchFamily="49" charset="0"/>
              </a:rPr>
              <a:t>потоков:</a:t>
            </a:r>
          </a:p>
          <a:p>
            <a:pPr lvl="1"/>
            <a:r>
              <a:rPr lang="en-US" sz="1000" dirty="0">
                <a:cs typeface="Courier New" panose="02070309020205020404" pitchFamily="49" charset="0"/>
              </a:rPr>
              <a:t>~ </a:t>
            </a:r>
            <a:r>
              <a:rPr lang="en-US" sz="1000" dirty="0" smtClean="0">
                <a:cs typeface="Courier New" panose="02070309020205020404" pitchFamily="49" charset="0"/>
              </a:rPr>
              <a:t>18Gb </a:t>
            </a:r>
            <a:r>
              <a:rPr lang="ru-RU" sz="1000" dirty="0">
                <a:cs typeface="Courier New" panose="02070309020205020404" pitchFamily="49" charset="0"/>
              </a:rPr>
              <a:t>с </a:t>
            </a:r>
            <a:r>
              <a:rPr lang="en-US" sz="1000" dirty="0">
                <a:cs typeface="Courier New" panose="02070309020205020404" pitchFamily="49" charset="0"/>
              </a:rPr>
              <a:t>ControlPersist</a:t>
            </a:r>
            <a:endParaRPr lang="ru-RU" sz="1000" dirty="0">
              <a:cs typeface="Courier New" panose="02070309020205020404" pitchFamily="49" charset="0"/>
            </a:endParaRPr>
          </a:p>
          <a:p>
            <a:pPr lvl="1"/>
            <a:r>
              <a:rPr lang="en-US" sz="1000" dirty="0">
                <a:cs typeface="Courier New" panose="02070309020205020404" pitchFamily="49" charset="0"/>
              </a:rPr>
              <a:t>~ </a:t>
            </a:r>
            <a:r>
              <a:rPr lang="en-US" sz="1000" dirty="0" smtClean="0">
                <a:cs typeface="Courier New" panose="02070309020205020404" pitchFamily="49" charset="0"/>
              </a:rPr>
              <a:t>1</a:t>
            </a:r>
            <a:r>
              <a:rPr lang="ru-RU" sz="1000" dirty="0" smtClean="0">
                <a:cs typeface="Courier New" panose="02070309020205020404" pitchFamily="49" charset="0"/>
              </a:rPr>
              <a:t>6</a:t>
            </a:r>
            <a:r>
              <a:rPr lang="en-US" sz="1000" dirty="0">
                <a:cs typeface="Courier New" panose="02070309020205020404" pitchFamily="49" charset="0"/>
              </a:rPr>
              <a:t>Gb </a:t>
            </a:r>
            <a:r>
              <a:rPr lang="ru-RU" sz="1000" dirty="0">
                <a:cs typeface="Courier New" panose="02070309020205020404" pitchFamily="49" charset="0"/>
              </a:rPr>
              <a:t>без </a:t>
            </a:r>
            <a:r>
              <a:rPr lang="en-US" sz="1000" dirty="0">
                <a:cs typeface="Courier New" panose="02070309020205020404" pitchFamily="49" charset="0"/>
              </a:rPr>
              <a:t>ControlPersist</a:t>
            </a:r>
            <a:endParaRPr lang="ru-RU" sz="1000" dirty="0">
              <a:cs typeface="Courier New" panose="02070309020205020404" pitchFamily="49" charset="0"/>
            </a:endParaRPr>
          </a:p>
        </p:txBody>
      </p:sp>
      <p:sp>
        <p:nvSpPr>
          <p:cNvPr id="13" name="Прямоугольник 2"/>
          <p:cNvSpPr/>
          <p:nvPr/>
        </p:nvSpPr>
        <p:spPr>
          <a:xfrm>
            <a:off x="5323629" y="4237652"/>
            <a:ext cx="361889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>
                <a:latin typeface="+mn-lt"/>
                <a:cs typeface="Courier New" panose="02070309020205020404" pitchFamily="49" charset="0"/>
              </a:rPr>
              <a:t>Эти цифры весьма примерные! На самом деле потребление ресурсов зависит от множества факторов.</a:t>
            </a:r>
          </a:p>
        </p:txBody>
      </p:sp>
    </p:spTree>
    <p:extLst>
      <p:ext uri="{BB962C8B-B14F-4D97-AF65-F5344CB8AC3E}">
        <p14:creationId xmlns:p14="http://schemas.microsoft.com/office/powerpoint/2010/main" val="8347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28" y="1467"/>
            <a:ext cx="1427" cy="1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47633" y="82317"/>
            <a:ext cx="7079410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Ansible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 настройки в командной строке</a:t>
            </a:r>
            <a:endParaRPr lang="ru"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79"/>
          <p:cNvSpPr txBox="1"/>
          <p:nvPr/>
        </p:nvSpPr>
        <p:spPr>
          <a:xfrm>
            <a:off x="6749513" y="625450"/>
            <a:ext cx="2193008" cy="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2275" tIns="41125" rIns="82275" bIns="41125" anchor="t" anchorCtr="0">
            <a:noAutofit/>
          </a:bodyPr>
          <a:lstStyle/>
          <a:p>
            <a:pPr lvl="0">
              <a:buClr>
                <a:schemeClr val="accent2"/>
              </a:buClr>
              <a:buSzPct val="25000"/>
            </a:pPr>
            <a:r>
              <a:rPr lang="ru-RU" sz="900" dirty="0" smtClean="0">
                <a:solidFill>
                  <a:schemeClr val="accent2"/>
                </a:solidFill>
              </a:rPr>
              <a:t>Первое знакомство с </a:t>
            </a:r>
            <a:r>
              <a:rPr lang="en-US" sz="900" dirty="0" smtClean="0">
                <a:solidFill>
                  <a:schemeClr val="accent2"/>
                </a:solidFill>
              </a:rPr>
              <a:t>Ansible</a:t>
            </a:r>
            <a:r>
              <a:rPr lang="ru" sz="900" smtClean="0">
                <a:solidFill>
                  <a:schemeClr val="accent2"/>
                </a:solidFill>
              </a:rPr>
              <a:t> </a:t>
            </a:r>
            <a:r>
              <a:rPr lang="ru" sz="700" smtClean="0">
                <a:solidFill>
                  <a:schemeClr val="accent1"/>
                </a:solidFill>
              </a:rPr>
              <a:t>&gt;</a:t>
            </a:r>
            <a:r>
              <a:rPr lang="ru" sz="700" b="0" i="0" u="none" strike="noStrike" cap="none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700" dirty="0" smtClean="0">
                <a:solidFill>
                  <a:schemeClr val="accent1"/>
                </a:solidFill>
              </a:rPr>
              <a:t>Практика</a:t>
            </a:r>
            <a:endParaRPr lang="ru" sz="700">
              <a:solidFill>
                <a:schemeClr val="accent1"/>
              </a:solidFill>
            </a:endParaRPr>
          </a:p>
        </p:txBody>
      </p:sp>
      <p:sp>
        <p:nvSpPr>
          <p:cNvPr id="7" name="Shape 1729"/>
          <p:cNvSpPr/>
          <p:nvPr/>
        </p:nvSpPr>
        <p:spPr>
          <a:xfrm>
            <a:off x="783177" y="916906"/>
            <a:ext cx="7552992" cy="1232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Определенное количество настроек, с которыми будет запущен </a:t>
            </a:r>
            <a:r>
              <a:rPr lang="en-US" sz="1200" b="1" dirty="0" smtClean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Ansible</a:t>
            </a:r>
            <a:r>
              <a:rPr lang="en-US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процесс можно передать прямо в команде запуска, чтобы использовать не стандартные настройки. </a:t>
            </a:r>
            <a:r>
              <a:rPr lang="ru-RU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В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от несколько примеров:</a:t>
            </a:r>
            <a:endParaRPr lang="ru-RU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07676" y="1392223"/>
            <a:ext cx="7141623" cy="877163"/>
            <a:chOff x="889747" y="1437223"/>
            <a:chExt cx="7141623" cy="877163"/>
          </a:xfrm>
        </p:grpSpPr>
        <p:sp>
          <p:nvSpPr>
            <p:cNvPr id="2" name="Rectangle 1"/>
            <p:cNvSpPr/>
            <p:nvPr/>
          </p:nvSpPr>
          <p:spPr>
            <a:xfrm>
              <a:off x="889747" y="1437223"/>
              <a:ext cx="71416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indent="-180000">
                <a:spcBef>
                  <a:spcPts val="1200"/>
                </a:spcBef>
                <a:buClr>
                  <a:schemeClr val="accent2"/>
                </a:buClr>
                <a:buSzPct val="100000"/>
                <a:buFont typeface="Calibri"/>
                <a:buChar char="•"/>
              </a:pPr>
              <a:r>
                <a:rPr lang="en-US" sz="1100" b="1" dirty="0">
                  <a:solidFill>
                    <a:schemeClr val="dk1"/>
                  </a:solidFill>
                  <a:ea typeface="Calibri"/>
                  <a:cs typeface="Calibri"/>
                </a:rPr>
                <a:t>inventory : — </a:t>
              </a:r>
              <a:r>
                <a:rPr lang="en-US" sz="1100" dirty="0">
                  <a:solidFill>
                    <a:schemeClr val="dk1"/>
                  </a:solidFill>
                  <a:ea typeface="Calibri"/>
                  <a:cs typeface="Calibri"/>
                </a:rPr>
                <a:t>путь </a:t>
              </a:r>
              <a:r>
                <a:rPr lang="en-US" sz="1100" dirty="0" err="1" smtClean="0">
                  <a:solidFill>
                    <a:schemeClr val="dk1"/>
                  </a:solidFill>
                  <a:ea typeface="Calibri"/>
                  <a:cs typeface="Calibri"/>
                </a:rPr>
                <a:t>к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 </a:t>
              </a:r>
              <a:r>
                <a:rPr lang="en-US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ea typeface="Calibri"/>
                  <a:cs typeface="Calibri"/>
                </a:rPr>
                <a:t>inventory file, 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который </a:t>
              </a:r>
              <a:r>
                <a:rPr lang="en-US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содержит </a:t>
              </a:r>
              <a:r>
                <a:rPr lang="en-US" sz="1100" dirty="0">
                  <a:solidFill>
                    <a:schemeClr val="dk1"/>
                  </a:solidFill>
                  <a:ea typeface="Calibri"/>
                  <a:cs typeface="Calibri"/>
                </a:rPr>
                <a:t>список 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управляемых </a:t>
              </a:r>
              <a:r>
                <a:rPr lang="en-US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хостов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 или групп этих хостов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1775013" y="1698833"/>
              <a:ext cx="587188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  <a:buClr>
                  <a:schemeClr val="accent2"/>
                </a:buClr>
                <a:buSzPct val="100000"/>
              </a:pP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ansible -i my/inventory/hosts</a:t>
              </a:r>
              <a:r>
                <a:rPr lang="ru-RU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_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</a:t>
              </a:r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command</a:t>
              </a:r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pPr>
                <a:spcBef>
                  <a:spcPts val="1200"/>
                </a:spcBef>
                <a:buClr>
                  <a:schemeClr val="accent2"/>
                </a:buClr>
                <a:buSzPct val="100000"/>
              </a:pP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775013" y="1942151"/>
              <a:ext cx="58270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  <a:buClr>
                  <a:schemeClr val="accent2"/>
                </a:buClr>
                <a:buSzPct val="100000"/>
              </a:pP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ansible --inventory-file=my/inventory/hosts</a:t>
              </a:r>
              <a:r>
                <a:rPr lang="ru-RU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_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&lt;command&gt;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5606" y="2176097"/>
            <a:ext cx="7141623" cy="877163"/>
            <a:chOff x="889747" y="1437223"/>
            <a:chExt cx="7141623" cy="877163"/>
          </a:xfrm>
        </p:grpSpPr>
        <p:sp>
          <p:nvSpPr>
            <p:cNvPr id="13" name="Rectangle 12"/>
            <p:cNvSpPr/>
            <p:nvPr/>
          </p:nvSpPr>
          <p:spPr>
            <a:xfrm>
              <a:off x="889747" y="1437223"/>
              <a:ext cx="71416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indent="-180000">
                <a:spcBef>
                  <a:spcPts val="1200"/>
                </a:spcBef>
                <a:buClr>
                  <a:schemeClr val="accent2"/>
                </a:buClr>
                <a:buSzPct val="100000"/>
                <a:buFont typeface="Calibri"/>
                <a:buChar char="•"/>
              </a:pPr>
              <a:r>
                <a:rPr lang="en-US" sz="1100" b="1" dirty="0" smtClean="0">
                  <a:solidFill>
                    <a:schemeClr val="dk1"/>
                  </a:solidFill>
                  <a:ea typeface="Calibri"/>
                  <a:cs typeface="Calibri"/>
                </a:rPr>
                <a:t>library </a:t>
              </a:r>
              <a:r>
                <a:rPr lang="en-US" sz="1100" b="1" dirty="0">
                  <a:solidFill>
                    <a:schemeClr val="dk1"/>
                  </a:solidFill>
                  <a:ea typeface="Calibri"/>
                  <a:cs typeface="Calibri"/>
                </a:rPr>
                <a:t>: — </a:t>
              </a:r>
              <a:r>
                <a:rPr lang="en-US" sz="1100" dirty="0">
                  <a:solidFill>
                    <a:schemeClr val="dk1"/>
                  </a:solidFill>
                  <a:ea typeface="Calibri"/>
                  <a:cs typeface="Calibri"/>
                </a:rPr>
                <a:t>путь </a:t>
              </a:r>
              <a:r>
                <a:rPr lang="en-US" sz="1100" dirty="0" err="1" smtClean="0">
                  <a:solidFill>
                    <a:schemeClr val="dk1"/>
                  </a:solidFill>
                  <a:ea typeface="Calibri"/>
                  <a:cs typeface="Calibri"/>
                </a:rPr>
                <a:t>к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 модулям</a:t>
              </a:r>
              <a:r>
                <a:rPr lang="en-US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 Ansible</a:t>
              </a:r>
              <a:endParaRPr lang="ru-RU" sz="1100" dirty="0" smtClean="0">
                <a:solidFill>
                  <a:schemeClr val="dk1"/>
                </a:solidFill>
                <a:ea typeface="Calibri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75013" y="1698833"/>
              <a:ext cx="587188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  <a:buClr>
                  <a:schemeClr val="accent2"/>
                </a:buClr>
                <a:buSzPct val="100000"/>
              </a:pP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ansible </a:t>
              </a:r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-M /path/to/modules &lt;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command</a:t>
              </a:r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pPr>
                <a:spcBef>
                  <a:spcPts val="1200"/>
                </a:spcBef>
                <a:buClr>
                  <a:schemeClr val="accent2"/>
                </a:buClr>
                <a:buSzPct val="100000"/>
              </a:pP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75013" y="1942151"/>
              <a:ext cx="58270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  <a:buClr>
                  <a:schemeClr val="accent2"/>
                </a:buClr>
                <a:buSzPct val="100000"/>
              </a:pP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ansible </a:t>
              </a:r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--module-path=/path/to/modules &lt;command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07675" y="2938040"/>
            <a:ext cx="7141623" cy="538609"/>
            <a:chOff x="889747" y="1437223"/>
            <a:chExt cx="7141623" cy="538609"/>
          </a:xfrm>
        </p:grpSpPr>
        <p:sp>
          <p:nvSpPr>
            <p:cNvPr id="18" name="Rectangle 17"/>
            <p:cNvSpPr/>
            <p:nvPr/>
          </p:nvSpPr>
          <p:spPr>
            <a:xfrm>
              <a:off x="889747" y="1437223"/>
              <a:ext cx="71416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indent="-180000">
                <a:spcBef>
                  <a:spcPts val="1200"/>
                </a:spcBef>
                <a:buClr>
                  <a:schemeClr val="accent2"/>
                </a:buClr>
                <a:buSzPct val="100000"/>
                <a:buFont typeface="Calibri"/>
                <a:buChar char="•"/>
              </a:pPr>
              <a:r>
                <a:rPr lang="en-US" sz="1100" b="1" dirty="0" smtClean="0">
                  <a:solidFill>
                    <a:schemeClr val="dk1"/>
                  </a:solidFill>
                  <a:ea typeface="Calibri"/>
                  <a:cs typeface="Calibri"/>
                </a:rPr>
                <a:t>ssh_args: </a:t>
              </a:r>
              <a:r>
                <a:rPr lang="en-US" sz="1100" b="1" dirty="0">
                  <a:solidFill>
                    <a:schemeClr val="dk1"/>
                  </a:solidFill>
                  <a:ea typeface="Calibri"/>
                  <a:cs typeface="Calibri"/>
                </a:rPr>
                <a:t>— 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передать</a:t>
              </a:r>
              <a:r>
                <a:rPr lang="en-US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 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дополнительные аргументы для </a:t>
              </a:r>
              <a:r>
                <a:rPr lang="en-US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ssh 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соединения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75013" y="1698833"/>
              <a:ext cx="58718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  <a:buClr>
                  <a:schemeClr val="accent2"/>
                </a:buClr>
                <a:buSzPct val="100000"/>
              </a:pP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ansible --</a:t>
              </a:r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ssh-extra-</a:t>
              </a:r>
              <a:r>
                <a:rPr lang="en-US" sz="12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args</a:t>
              </a:r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=SSH_EXTRA_ARGS &lt;command&gt;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7674" y="3467684"/>
            <a:ext cx="7295032" cy="859233"/>
            <a:chOff x="889747" y="1455153"/>
            <a:chExt cx="7295032" cy="859233"/>
          </a:xfrm>
        </p:grpSpPr>
        <p:sp>
          <p:nvSpPr>
            <p:cNvPr id="22" name="Rectangle 21"/>
            <p:cNvSpPr/>
            <p:nvPr/>
          </p:nvSpPr>
          <p:spPr>
            <a:xfrm>
              <a:off x="889747" y="1455153"/>
              <a:ext cx="729503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indent="-180000">
                <a:spcBef>
                  <a:spcPts val="1200"/>
                </a:spcBef>
                <a:buClr>
                  <a:schemeClr val="accent2"/>
                </a:buClr>
                <a:buSzPct val="100000"/>
                <a:buFont typeface="Calibri"/>
                <a:buChar char="•"/>
              </a:pPr>
              <a:r>
                <a:rPr lang="en-US" sz="1100" b="1" dirty="0" smtClean="0">
                  <a:solidFill>
                    <a:schemeClr val="dk1"/>
                  </a:solidFill>
                  <a:ea typeface="Calibri"/>
                  <a:cs typeface="Calibri"/>
                </a:rPr>
                <a:t>extra_vars: </a:t>
              </a:r>
              <a:r>
                <a:rPr lang="en-US" sz="1100" b="1" dirty="0">
                  <a:solidFill>
                    <a:schemeClr val="dk1"/>
                  </a:solidFill>
                  <a:ea typeface="Calibri"/>
                  <a:cs typeface="Calibri"/>
                </a:rPr>
                <a:t>— 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передача дополнительных переменных</a:t>
              </a:r>
              <a:r>
                <a:rPr lang="en-US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 </a:t>
              </a:r>
              <a:r>
                <a:rPr lang="ru-RU" sz="1100" dirty="0" smtClean="0">
                  <a:solidFill>
                    <a:schemeClr val="dk1"/>
                  </a:solidFill>
                  <a:ea typeface="Calibri"/>
                  <a:cs typeface="Calibri"/>
                </a:rPr>
                <a:t>в формате ключ=значение или </a:t>
              </a:r>
              <a:r>
                <a:rPr lang="ru-RU" sz="1100" dirty="0" smtClean="0"/>
                <a:t>файл </a:t>
              </a:r>
              <a:r>
                <a:rPr lang="en-US" sz="1100" dirty="0" smtClean="0"/>
                <a:t>YAML/JSON</a:t>
              </a:r>
              <a:endParaRPr lang="en-US" sz="11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75013" y="1698833"/>
              <a:ext cx="587188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  <a:buClr>
                  <a:schemeClr val="accent2"/>
                </a:buClr>
                <a:buSzPct val="100000"/>
              </a:pP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ansible </a:t>
              </a:r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”key1=value1 key2=value2” &lt;command&gt;</a:t>
              </a:r>
            </a:p>
            <a:p>
              <a:pPr>
                <a:spcBef>
                  <a:spcPts val="1200"/>
                </a:spcBef>
                <a:buClr>
                  <a:schemeClr val="accent2"/>
                </a:buClr>
                <a:buSzPct val="100000"/>
              </a:pP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831760" y="4271701"/>
            <a:ext cx="20680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chemeClr val="accent2"/>
              </a:buClr>
              <a:buSzPct val="100000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ansible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</a:p>
          <a:p>
            <a:pPr>
              <a:spcBef>
                <a:spcPts val="1200"/>
              </a:spcBef>
              <a:buClr>
                <a:schemeClr val="accent2"/>
              </a:buClr>
              <a:buSzPct val="100000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Shape 1729"/>
          <p:cNvSpPr/>
          <p:nvPr/>
        </p:nvSpPr>
        <p:spPr>
          <a:xfrm>
            <a:off x="1591008" y="4300081"/>
            <a:ext cx="7552992" cy="1232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80000" marR="0" lvl="0" indent="-18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ru-RU" sz="12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Полный список </a:t>
            </a:r>
            <a:r>
              <a:rPr lang="ru-RU" sz="120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всех возможностей:</a:t>
            </a:r>
            <a:endParaRPr lang="ru-RU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1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SB_RUS_TO BE USED">
  <a:themeElements>
    <a:clrScheme name="Другая 5">
      <a:dk1>
        <a:srgbClr val="000000"/>
      </a:dk1>
      <a:lt1>
        <a:srgbClr val="FFFFFF"/>
      </a:lt1>
      <a:dk2>
        <a:srgbClr val="5A2C1B"/>
      </a:dk2>
      <a:lt2>
        <a:srgbClr val="FFFFFF"/>
      </a:lt2>
      <a:accent1>
        <a:srgbClr val="7AC143"/>
      </a:accent1>
      <a:accent2>
        <a:srgbClr val="FC9C24"/>
      </a:accent2>
      <a:accent3>
        <a:srgbClr val="00B0D6"/>
      </a:accent3>
      <a:accent4>
        <a:srgbClr val="00703C"/>
      </a:accent4>
      <a:accent5>
        <a:srgbClr val="D6594A"/>
      </a:accent5>
      <a:accent6>
        <a:srgbClr val="667076"/>
      </a:accent6>
      <a:hlink>
        <a:srgbClr val="7AC143"/>
      </a:hlink>
      <a:folHlink>
        <a:srgbClr val="C0C6C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40909</TotalTime>
  <Words>2875</Words>
  <Application>Microsoft Macintosh PowerPoint</Application>
  <PresentationFormat>On-screen Show (16:9)</PresentationFormat>
  <Paragraphs>448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Courier New</vt:lpstr>
      <vt:lpstr>Arial</vt:lpstr>
      <vt:lpstr>simple-light-2</vt:lpstr>
      <vt:lpstr>LSB_RUS_TO BE USED</vt:lpstr>
      <vt:lpstr>Курс Ansible Первое знакомство </vt:lpstr>
      <vt:lpstr>Содержание</vt:lpstr>
      <vt:lpstr>Ansible</vt:lpstr>
      <vt:lpstr>Преимущества</vt:lpstr>
      <vt:lpstr>Глоссарий</vt:lpstr>
      <vt:lpstr>Состав инструмента</vt:lpstr>
      <vt:lpstr>Конфигурации Ansible</vt:lpstr>
      <vt:lpstr>Ansible и параллельные потоки</vt:lpstr>
      <vt:lpstr>Ansible настройки в командной строке</vt:lpstr>
      <vt:lpstr>Традиционная схема работы Ansible</vt:lpstr>
      <vt:lpstr>Ansible pull функционал</vt:lpstr>
      <vt:lpstr>Формат YAML</vt:lpstr>
      <vt:lpstr>Плэйбуки</vt:lpstr>
      <vt:lpstr>Ansible пример плэйбука</vt:lpstr>
      <vt:lpstr>Become</vt:lpstr>
      <vt:lpstr>Become. Примеры</vt:lpstr>
      <vt:lpstr>Become из командной строки</vt:lpstr>
      <vt:lpstr>Модули</vt:lpstr>
      <vt:lpstr>Модули. Примеры Ad-Hoc запуска</vt:lpstr>
      <vt:lpstr>Facts и модуль Setup</vt:lpstr>
      <vt:lpstr>Модули shell, command, raw и script</vt:lpstr>
      <vt:lpstr>Встроенная документация и полезные ссылки</vt:lpstr>
      <vt:lpstr>Полезные внутренние ссылки</vt:lpstr>
      <vt:lpstr>Содержание</vt:lpstr>
      <vt:lpstr>Практика</vt:lpstr>
      <vt:lpstr>Ansible. Первое знакомство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 Курс Ansible DevOps</dc:title>
  <dc:creator>Alseka</dc:creator>
  <cp:lastModifiedBy>Max Budaev</cp:lastModifiedBy>
  <cp:revision>223</cp:revision>
  <dcterms:modified xsi:type="dcterms:W3CDTF">2017-08-21T19:13:17Z</dcterms:modified>
</cp:coreProperties>
</file>